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305" r:id="rId3"/>
    <p:sldId id="257" r:id="rId4"/>
    <p:sldId id="295" r:id="rId5"/>
    <p:sldId id="258" r:id="rId6"/>
    <p:sldId id="289" r:id="rId7"/>
    <p:sldId id="302" r:id="rId8"/>
    <p:sldId id="266" r:id="rId9"/>
    <p:sldId id="267" r:id="rId10"/>
    <p:sldId id="304" r:id="rId11"/>
    <p:sldId id="260" r:id="rId12"/>
    <p:sldId id="290" r:id="rId13"/>
    <p:sldId id="261" r:id="rId14"/>
    <p:sldId id="291" r:id="rId15"/>
    <p:sldId id="262" r:id="rId16"/>
    <p:sldId id="268" r:id="rId17"/>
    <p:sldId id="307" r:id="rId18"/>
    <p:sldId id="308" r:id="rId19"/>
    <p:sldId id="309" r:id="rId20"/>
    <p:sldId id="271" r:id="rId21"/>
    <p:sldId id="272" r:id="rId22"/>
    <p:sldId id="306" r:id="rId23"/>
    <p:sldId id="274" r:id="rId24"/>
    <p:sldId id="299" r:id="rId25"/>
    <p:sldId id="275" r:id="rId26"/>
    <p:sldId id="277" r:id="rId27"/>
    <p:sldId id="279" r:id="rId28"/>
    <p:sldId id="281" r:id="rId29"/>
    <p:sldId id="282" r:id="rId30"/>
    <p:sldId id="296" r:id="rId31"/>
    <p:sldId id="297" r:id="rId32"/>
    <p:sldId id="298" r:id="rId33"/>
    <p:sldId id="30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833E73-69BA-4587-878D-2400D9802889}"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IN"/>
        </a:p>
      </dgm:t>
    </dgm:pt>
    <dgm:pt modelId="{A08D22AB-C3B1-434E-B222-53E37A7131BE}">
      <dgm:prSet custT="1">
        <dgm:style>
          <a:lnRef idx="0">
            <a:schemeClr val="accent2"/>
          </a:lnRef>
          <a:fillRef idx="3">
            <a:schemeClr val="accent2"/>
          </a:fillRef>
          <a:effectRef idx="3">
            <a:schemeClr val="accent2"/>
          </a:effectRef>
          <a:fontRef idx="minor">
            <a:schemeClr val="lt1"/>
          </a:fontRef>
        </dgm:style>
      </dgm:prSet>
      <dgm:spPr/>
      <dgm:t>
        <a:bodyPr/>
        <a:lstStyle/>
        <a:p>
          <a:pPr rtl="0"/>
          <a:r>
            <a:rPr lang="en-US" sz="13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Thanks</a:t>
          </a:r>
          <a:endParaRPr lang="en-IN" sz="13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dgm:t>
    </dgm:pt>
    <dgm:pt modelId="{E0B9BC46-C6F8-4B7E-BC10-193AB94212CA}" type="sibTrans" cxnId="{1A8A09D9-527C-4012-A407-4D63A1C02792}">
      <dgm:prSet/>
      <dgm:spPr/>
      <dgm:t>
        <a:bodyPr/>
        <a:lstStyle/>
        <a:p>
          <a:endParaRPr lang="en-IN"/>
        </a:p>
      </dgm:t>
    </dgm:pt>
    <dgm:pt modelId="{51A184E0-AEA1-408B-9E7D-EC5E5D91F795}" type="parTrans" cxnId="{1A8A09D9-527C-4012-A407-4D63A1C02792}">
      <dgm:prSet/>
      <dgm:spPr/>
      <dgm:t>
        <a:bodyPr/>
        <a:lstStyle/>
        <a:p>
          <a:endParaRPr lang="en-IN"/>
        </a:p>
      </dgm:t>
    </dgm:pt>
    <dgm:pt modelId="{71FE3B2D-1067-4EEA-A084-5C90EA9D5E11}" type="pres">
      <dgm:prSet presAssocID="{73833E73-69BA-4587-878D-2400D9802889}" presName="Name0" presStyleCnt="0">
        <dgm:presLayoutVars>
          <dgm:dir/>
          <dgm:animLvl val="lvl"/>
          <dgm:resizeHandles val="exact"/>
        </dgm:presLayoutVars>
      </dgm:prSet>
      <dgm:spPr/>
      <dgm:t>
        <a:bodyPr/>
        <a:lstStyle/>
        <a:p>
          <a:endParaRPr lang="en-IN"/>
        </a:p>
      </dgm:t>
    </dgm:pt>
    <dgm:pt modelId="{1C42C194-5943-4BF0-9A77-7E68DD9E1CA3}" type="pres">
      <dgm:prSet presAssocID="{A08D22AB-C3B1-434E-B222-53E37A7131BE}" presName="linNode" presStyleCnt="0"/>
      <dgm:spPr/>
    </dgm:pt>
    <dgm:pt modelId="{E6E55FEC-78DA-48F4-A069-7E5CA1ECD55C}" type="pres">
      <dgm:prSet presAssocID="{A08D22AB-C3B1-434E-B222-53E37A7131BE}" presName="parentText" presStyleLbl="node1" presStyleIdx="0" presStyleCnt="1" custScaleX="277778" custLinFactNeighborX="-2710">
        <dgm:presLayoutVars>
          <dgm:chMax val="1"/>
          <dgm:bulletEnabled val="1"/>
        </dgm:presLayoutVars>
      </dgm:prSet>
      <dgm:spPr/>
      <dgm:t>
        <a:bodyPr/>
        <a:lstStyle/>
        <a:p>
          <a:endParaRPr lang="en-IN"/>
        </a:p>
      </dgm:t>
    </dgm:pt>
  </dgm:ptLst>
  <dgm:cxnLst>
    <dgm:cxn modelId="{1A8A09D9-527C-4012-A407-4D63A1C02792}" srcId="{73833E73-69BA-4587-878D-2400D9802889}" destId="{A08D22AB-C3B1-434E-B222-53E37A7131BE}" srcOrd="0" destOrd="0" parTransId="{51A184E0-AEA1-408B-9E7D-EC5E5D91F795}" sibTransId="{E0B9BC46-C6F8-4B7E-BC10-193AB94212CA}"/>
    <dgm:cxn modelId="{15033866-83EE-40C0-AA03-E6EA4992D0EA}" type="presOf" srcId="{A08D22AB-C3B1-434E-B222-53E37A7131BE}" destId="{E6E55FEC-78DA-48F4-A069-7E5CA1ECD55C}" srcOrd="0" destOrd="0" presId="urn:microsoft.com/office/officeart/2005/8/layout/vList5"/>
    <dgm:cxn modelId="{01593DC6-D235-4E43-BAE4-7BB0CEE7F111}" type="presOf" srcId="{73833E73-69BA-4587-878D-2400D9802889}" destId="{71FE3B2D-1067-4EEA-A084-5C90EA9D5E11}" srcOrd="0" destOrd="0" presId="urn:microsoft.com/office/officeart/2005/8/layout/vList5"/>
    <dgm:cxn modelId="{C29B4E9C-E877-4298-BA54-CDDA1BF673FE}" type="presParOf" srcId="{71FE3B2D-1067-4EEA-A084-5C90EA9D5E11}" destId="{1C42C194-5943-4BF0-9A77-7E68DD9E1CA3}" srcOrd="0" destOrd="0" presId="urn:microsoft.com/office/officeart/2005/8/layout/vList5"/>
    <dgm:cxn modelId="{0B52337E-69C0-4503-B646-3EF4F97BEDDD}" type="presParOf" srcId="{1C42C194-5943-4BF0-9A77-7E68DD9E1CA3}" destId="{E6E55FEC-78DA-48F4-A069-7E5CA1ECD55C}" srcOrd="0"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1CA1A4-8334-41AD-A526-9B87B7BB1C93}" type="datetimeFigureOut">
              <a:rPr lang="en-US" smtClean="0"/>
              <a:pPr/>
              <a:t>5/14/2012</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395629-FF68-4B30-99D4-276279CB1C37}" type="slidenum">
              <a:rPr lang="en-IN" smtClean="0"/>
              <a:pPr/>
              <a:t>‹#›</a:t>
            </a:fld>
            <a:endParaRPr lang="en-I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FA7668-065F-4A23-A720-B11BD172B3DE}" type="datetimeFigureOut">
              <a:rPr lang="en-US" smtClean="0"/>
              <a:pPr/>
              <a:t>5/14/2012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B44159-302D-45E2-95E0-650C6D4E468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778386-D78C-4CF1-A245-05955057270B}" type="datetime12">
              <a:rPr lang="en-US" smtClean="0"/>
              <a:pPr/>
              <a:t>2:40 PM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ndAc>
      <p:end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8ED048-84F0-4BED-A1BB-B6D2443D07D1}" type="datetime12">
              <a:rPr lang="en-US" smtClean="0"/>
              <a:pPr/>
              <a:t>2:40 PM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ndAc>
      <p:end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34DEC4-B963-4D86-A0CB-6E0E8BC7F3C4}" type="datetime12">
              <a:rPr lang="en-US" smtClean="0"/>
              <a:pPr/>
              <a:t>2:40 PM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ndAc>
      <p:end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132761-A94D-4D16-AB47-8D3109BB9788}" type="datetime12">
              <a:rPr lang="en-US" smtClean="0"/>
              <a:pPr/>
              <a:t>2:40 PM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ndAc>
      <p:end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697F7-F94F-4984-AF74-35908B54CE51}" type="datetime12">
              <a:rPr lang="en-US" smtClean="0"/>
              <a:pPr/>
              <a:t>2:40 PM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ndAc>
      <p:end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0E562F-6AA1-4CAD-8A04-E672E1C7E3AA}" type="datetime12">
              <a:rPr lang="en-US" smtClean="0"/>
              <a:pPr/>
              <a:t>2:40 PM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ndAc>
      <p:end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95476F-C880-4D59-A755-578ED6BC20B8}" type="datetime12">
              <a:rPr lang="en-US" smtClean="0"/>
              <a:pPr/>
              <a:t>2:40 PM</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ndAc>
      <p:end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8164AD-11D0-4A4F-BD54-1DA23841CA49}" type="datetime12">
              <a:rPr lang="en-US" smtClean="0"/>
              <a:pPr/>
              <a:t>2:40 PM</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ndAc>
      <p:end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55B4ED-1033-4374-B94E-FF2617DD10A6}" type="datetime12">
              <a:rPr lang="en-US" smtClean="0"/>
              <a:pPr/>
              <a:t>2:40 PM</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ndAc>
      <p:end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19268E-3338-4B29-8885-FD690B5E1E53}" type="datetime12">
              <a:rPr lang="en-US" smtClean="0"/>
              <a:pPr/>
              <a:t>2:40 PM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ndAc>
      <p:end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2E3476-4AF6-4442-AF9B-F06C65558E14}" type="datetime12">
              <a:rPr lang="en-US" smtClean="0"/>
              <a:pPr/>
              <a:t>2:40 PM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ndAc>
      <p:end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BDFDF9-8164-4059-A549-C1AB6B1557A3}" type="datetime12">
              <a:rPr lang="en-US" smtClean="0"/>
              <a:pPr/>
              <a:t>2:40 PM</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endSnd/>
    </p:sndAc>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8382000" cy="1828800"/>
          </a:xfrm>
        </p:spPr>
        <p:style>
          <a:lnRef idx="3">
            <a:schemeClr val="lt1"/>
          </a:lnRef>
          <a:fillRef idx="1">
            <a:schemeClr val="dk1"/>
          </a:fillRef>
          <a:effectRef idx="1">
            <a:schemeClr val="dk1"/>
          </a:effectRef>
          <a:fontRef idx="minor">
            <a:schemeClr val="lt1"/>
          </a:fontRef>
        </p:style>
        <p:txBody>
          <a:bodyPr>
            <a:normAutofit fontScale="90000"/>
          </a:bodyPr>
          <a:lstStyle/>
          <a:p>
            <a:r>
              <a:rPr lang="en-US" sz="4000" b="1" dirty="0" smtClean="0">
                <a:solidFill>
                  <a:schemeClr val="bg1"/>
                </a:solidFill>
                <a:latin typeface="Comic Sans MS" pitchFamily="66" charset="0"/>
              </a:rPr>
              <a:t>Revised National Drug Policy &amp; Malaria Treatment Guidelines 2010</a:t>
            </a:r>
            <a:br>
              <a:rPr lang="en-US" sz="4000" b="1" dirty="0" smtClean="0">
                <a:solidFill>
                  <a:schemeClr val="bg1"/>
                </a:solidFill>
                <a:latin typeface="Comic Sans MS" pitchFamily="66" charset="0"/>
              </a:rPr>
            </a:br>
            <a:r>
              <a:rPr lang="en-US" sz="4000" b="1" dirty="0" smtClean="0">
                <a:solidFill>
                  <a:schemeClr val="bg1"/>
                </a:solidFill>
                <a:latin typeface="Comic Sans MS" pitchFamily="66" charset="0"/>
              </a:rPr>
              <a:t>Min of H &amp; FW, GOI</a:t>
            </a:r>
            <a:endParaRPr lang="en-IN" sz="4000" b="1" dirty="0">
              <a:solidFill>
                <a:schemeClr val="bg1"/>
              </a:solidFill>
              <a:latin typeface="Comic Sans MS" pitchFamily="66" charset="0"/>
            </a:endParaRPr>
          </a:p>
        </p:txBody>
      </p:sp>
      <p:pic>
        <p:nvPicPr>
          <p:cNvPr id="1026" name="Picture 2"/>
          <p:cNvPicPr>
            <a:picLocks noChangeAspect="1" noChangeArrowheads="1"/>
          </p:cNvPicPr>
          <p:nvPr/>
        </p:nvPicPr>
        <p:blipFill>
          <a:blip r:embed="rId2"/>
          <a:srcRect/>
          <a:stretch>
            <a:fillRect/>
          </a:stretch>
        </p:blipFill>
        <p:spPr bwMode="auto">
          <a:xfrm>
            <a:off x="6705600" y="2362200"/>
            <a:ext cx="2028825" cy="1905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381000" y="2286000"/>
            <a:ext cx="2057400" cy="1924050"/>
          </a:xfrm>
          <a:prstGeom prst="rect">
            <a:avLst/>
          </a:prstGeom>
          <a:noFill/>
          <a:ln w="9525">
            <a:noFill/>
            <a:miter lim="800000"/>
            <a:headEnd/>
            <a:tailEnd/>
          </a:ln>
          <a:effectLst/>
        </p:spPr>
      </p:pic>
      <p:sp>
        <p:nvSpPr>
          <p:cNvPr id="6" name="TextBox 5"/>
          <p:cNvSpPr txBox="1"/>
          <p:nvPr/>
        </p:nvSpPr>
        <p:spPr>
          <a:xfrm>
            <a:off x="533400" y="4191000"/>
            <a:ext cx="8382000" cy="2431435"/>
          </a:xfrm>
          <a:prstGeom prst="rect">
            <a:avLst/>
          </a:prstGeom>
          <a:noFill/>
        </p:spPr>
        <p:txBody>
          <a:bodyPr wrap="square" rtlCol="0">
            <a:spAutoFit/>
          </a:bodyPr>
          <a:lstStyle/>
          <a:p>
            <a:pPr algn="ctr"/>
            <a:r>
              <a:rPr lang="en-US" sz="3200" dirty="0" smtClean="0">
                <a:latin typeface="Comic Sans MS" pitchFamily="66" charset="0"/>
              </a:rPr>
              <a:t>Dr. Pradeep Kumar, </a:t>
            </a:r>
            <a:r>
              <a:rPr lang="en-US" sz="2000" dirty="0" smtClean="0">
                <a:latin typeface="Comic Sans MS" pitchFamily="66" charset="0"/>
              </a:rPr>
              <a:t>MD, FIAPSM,</a:t>
            </a:r>
            <a:endParaRPr lang="en-US" sz="3200" dirty="0" smtClean="0">
              <a:latin typeface="Comic Sans MS" pitchFamily="66" charset="0"/>
            </a:endParaRPr>
          </a:p>
          <a:p>
            <a:pPr algn="ctr"/>
            <a:r>
              <a:rPr lang="en-US" sz="3200" dirty="0" smtClean="0">
                <a:latin typeface="Comic Sans MS" pitchFamily="66" charset="0"/>
              </a:rPr>
              <a:t>Professor &amp; Head,</a:t>
            </a:r>
          </a:p>
          <a:p>
            <a:pPr algn="ctr"/>
            <a:r>
              <a:rPr lang="en-US" sz="3200" dirty="0" smtClean="0">
                <a:latin typeface="Comic Sans MS" pitchFamily="66" charset="0"/>
              </a:rPr>
              <a:t>Community Medicine Dept.</a:t>
            </a:r>
          </a:p>
          <a:p>
            <a:pPr algn="ctr"/>
            <a:r>
              <a:rPr lang="en-US" sz="3200" dirty="0" smtClean="0">
                <a:latin typeface="Comic Sans MS" pitchFamily="66" charset="0"/>
              </a:rPr>
              <a:t>GMERS Medical College, Sola, Ahmedabad</a:t>
            </a:r>
          </a:p>
          <a:p>
            <a:pPr algn="ctr"/>
            <a:r>
              <a:rPr lang="en-US" sz="2000" dirty="0" smtClean="0">
                <a:latin typeface="Comic Sans MS" pitchFamily="66" charset="0"/>
              </a:rPr>
              <a:t>E mail: drpkumar_55@yahoo.com</a:t>
            </a:r>
            <a:endParaRPr lang="en-IN" sz="2000" dirty="0">
              <a:latin typeface="Comic Sans MS" pitchFamily="66"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transition>
    <p:sndAc>
      <p:end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man2"/>
          <p:cNvPicPr>
            <a:picLocks noGrp="1" noChangeAspect="1" noChangeArrowheads="1"/>
          </p:cNvPicPr>
          <p:nvPr>
            <p:ph idx="4294967295"/>
          </p:nvPr>
        </p:nvPicPr>
        <p:blipFill>
          <a:blip r:embed="rId2"/>
          <a:srcRect/>
          <a:stretch>
            <a:fillRect/>
          </a:stretch>
        </p:blipFill>
        <p:spPr>
          <a:xfrm>
            <a:off x="2057400" y="2420937"/>
            <a:ext cx="4800600" cy="3675063"/>
          </a:xfrm>
          <a:prstGeom prst="rect">
            <a:avLst/>
          </a:prstGeom>
          <a:ln w="88900" cap="sq" cmpd="thickThin">
            <a:solidFill>
              <a:srgbClr val="000000"/>
            </a:solidFill>
            <a:prstDash val="solid"/>
            <a:miter lim="800000"/>
          </a:ln>
          <a:effectLst>
            <a:innerShdw blurRad="76200">
              <a:srgbClr val="000000"/>
            </a:innerShdw>
          </a:effectLst>
        </p:spPr>
      </p:pic>
      <p:sp>
        <p:nvSpPr>
          <p:cNvPr id="11268" name="WordArt 4"/>
          <p:cNvSpPr>
            <a:spLocks noChangeArrowheads="1" noChangeShapeType="1" noTextEdit="1"/>
          </p:cNvSpPr>
          <p:nvPr/>
        </p:nvSpPr>
        <p:spPr bwMode="auto">
          <a:xfrm>
            <a:off x="457200" y="685800"/>
            <a:ext cx="8229600" cy="914400"/>
          </a:xfrm>
          <a:prstGeom prst="rect">
            <a:avLst/>
          </a:prstGeom>
          <a:solidFill>
            <a:schemeClr val="tx2">
              <a:lumMod val="20000"/>
              <a:lumOff val="80000"/>
            </a:schemeClr>
          </a:solidFill>
        </p:spPr>
        <p:txBody>
          <a:bodyPr wrap="none" fromWordArt="1">
            <a:prstTxWarp prst="textPlain">
              <a:avLst>
                <a:gd name="adj" fmla="val 50000"/>
              </a:avLst>
            </a:prstTxWarp>
          </a:bodyPr>
          <a:lstStyle/>
          <a:p>
            <a:pPr algn="ctr"/>
            <a:r>
              <a:rPr lang="en-US" sz="3600" b="1" kern="1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lonna MT"/>
              </a:rPr>
              <a:t>DO YOU </a:t>
            </a:r>
            <a:r>
              <a:rPr lang="en-US" sz="3600" b="1" kern="1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lonna MT"/>
              </a:rPr>
              <a:t>KNOW?</a:t>
            </a:r>
            <a:endParaRPr lang="en-US" sz="3600" b="1" kern="1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lonna M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ransition>
    <p:sndAc>
      <p:end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639762"/>
          </a:xfrm>
        </p:spPr>
        <p:style>
          <a:lnRef idx="3">
            <a:schemeClr val="lt1"/>
          </a:lnRef>
          <a:fillRef idx="1">
            <a:schemeClr val="dk1"/>
          </a:fillRef>
          <a:effectRef idx="1">
            <a:schemeClr val="dk1"/>
          </a:effectRef>
          <a:fontRef idx="minor">
            <a:schemeClr val="lt1"/>
          </a:fontRef>
        </p:style>
        <p:txBody>
          <a:bodyPr>
            <a:normAutofit/>
          </a:bodyPr>
          <a:lstStyle/>
          <a:p>
            <a:r>
              <a:rPr lang="en-IN" sz="2800" b="1" dirty="0" smtClean="0">
                <a:solidFill>
                  <a:schemeClr val="bg1"/>
                </a:solidFill>
                <a:latin typeface="Comic Sans MS" pitchFamily="66" charset="0"/>
              </a:rPr>
              <a:t>Treatment of uncomplicated P. vivax malaria</a:t>
            </a:r>
            <a:endParaRPr lang="en-IN" sz="2800" b="1" dirty="0">
              <a:solidFill>
                <a:schemeClr val="bg1"/>
              </a:solidFill>
              <a:latin typeface="Comic Sans MS" pitchFamily="66" charset="0"/>
            </a:endParaRPr>
          </a:p>
        </p:txBody>
      </p:sp>
      <p:sp>
        <p:nvSpPr>
          <p:cNvPr id="3" name="Content Placeholder 2"/>
          <p:cNvSpPr>
            <a:spLocks noGrp="1"/>
          </p:cNvSpPr>
          <p:nvPr>
            <p:ph idx="1"/>
          </p:nvPr>
        </p:nvSpPr>
        <p:spPr>
          <a:xfrm>
            <a:off x="228600" y="1066800"/>
            <a:ext cx="8686800" cy="5791200"/>
          </a:xfrm>
        </p:spPr>
        <p:txBody>
          <a:bodyPr>
            <a:normAutofit fontScale="62500" lnSpcReduction="20000"/>
          </a:bodyPr>
          <a:lstStyle/>
          <a:p>
            <a:pPr>
              <a:lnSpc>
                <a:spcPct val="150000"/>
              </a:lnSpc>
              <a:spcBef>
                <a:spcPts val="0"/>
              </a:spcBef>
            </a:pPr>
            <a:r>
              <a:rPr lang="en-IN" sz="4200" dirty="0" smtClean="0">
                <a:latin typeface="Comic Sans MS" pitchFamily="66" charset="0"/>
              </a:rPr>
              <a:t>Chloroquine 25 mg/kg divided over 3 days(10 +10+ 5).</a:t>
            </a:r>
          </a:p>
          <a:p>
            <a:pPr>
              <a:lnSpc>
                <a:spcPct val="150000"/>
              </a:lnSpc>
              <a:spcBef>
                <a:spcPts val="0"/>
              </a:spcBef>
            </a:pPr>
            <a:r>
              <a:rPr lang="en-IN" sz="4200" dirty="0" smtClean="0">
                <a:latin typeface="Comic Sans MS" pitchFamily="66" charset="0"/>
              </a:rPr>
              <a:t>Primaquine 0.25 mg/kg daily for 14 days.</a:t>
            </a:r>
          </a:p>
          <a:p>
            <a:pPr>
              <a:lnSpc>
                <a:spcPct val="150000"/>
              </a:lnSpc>
              <a:spcBef>
                <a:spcPts val="0"/>
              </a:spcBef>
            </a:pPr>
            <a:r>
              <a:rPr lang="en-IN" sz="4200" dirty="0" smtClean="0">
                <a:latin typeface="Comic Sans MS" pitchFamily="66" charset="0"/>
              </a:rPr>
              <a:t>Primaquine contraindicated in </a:t>
            </a:r>
          </a:p>
          <a:p>
            <a:pPr lvl="1">
              <a:lnSpc>
                <a:spcPct val="150000"/>
              </a:lnSpc>
              <a:spcBef>
                <a:spcPts val="0"/>
              </a:spcBef>
            </a:pPr>
            <a:r>
              <a:rPr lang="en-IN" sz="4200" dirty="0" smtClean="0">
                <a:latin typeface="Comic Sans MS" pitchFamily="66" charset="0"/>
              </a:rPr>
              <a:t>Infants</a:t>
            </a:r>
          </a:p>
          <a:p>
            <a:pPr lvl="1">
              <a:lnSpc>
                <a:spcPct val="150000"/>
              </a:lnSpc>
              <a:spcBef>
                <a:spcPts val="0"/>
              </a:spcBef>
            </a:pPr>
            <a:r>
              <a:rPr lang="en-IN" sz="4200" dirty="0" smtClean="0">
                <a:latin typeface="Comic Sans MS" pitchFamily="66" charset="0"/>
              </a:rPr>
              <a:t>Pregnant women &amp;</a:t>
            </a:r>
          </a:p>
          <a:p>
            <a:pPr lvl="1">
              <a:lnSpc>
                <a:spcPct val="150000"/>
              </a:lnSpc>
              <a:spcBef>
                <a:spcPts val="0"/>
              </a:spcBef>
            </a:pPr>
            <a:r>
              <a:rPr lang="en-IN" sz="4200" dirty="0" smtClean="0">
                <a:latin typeface="Comic Sans MS" pitchFamily="66" charset="0"/>
              </a:rPr>
              <a:t>Known G6PD deficient patients -  do test if available, </a:t>
            </a:r>
            <a:r>
              <a:rPr lang="en-US" sz="4200" dirty="0" smtClean="0">
                <a:latin typeface="Comic Sans MS" pitchFamily="66" charset="0"/>
              </a:rPr>
              <a:t>Stop PQ if patient develops dark colored urine, yellow conjunctiva, blue discoloration of lips, nausea, vomiting or abdominal pain &amp; report to doctor</a:t>
            </a:r>
            <a:endParaRPr lang="en-IN" sz="4200" dirty="0" smtClean="0">
              <a:latin typeface="Comic Sans MS" pitchFamily="66" charset="0"/>
            </a:endParaRPr>
          </a:p>
          <a:p>
            <a:pPr>
              <a:buNone/>
            </a:pPr>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ransition>
    <p:sndAc>
      <p:end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198438"/>
            <a:ext cx="8534400" cy="639762"/>
          </a:xfrm>
        </p:spPr>
        <p:style>
          <a:lnRef idx="3">
            <a:schemeClr val="lt1"/>
          </a:lnRef>
          <a:fillRef idx="1">
            <a:schemeClr val="dk1"/>
          </a:fillRef>
          <a:effectRef idx="1">
            <a:schemeClr val="dk1"/>
          </a:effectRef>
          <a:fontRef idx="minor">
            <a:schemeClr val="lt1"/>
          </a:fontRef>
        </p:style>
        <p:txBody>
          <a:bodyPr>
            <a:noAutofit/>
          </a:bodyPr>
          <a:lstStyle/>
          <a:p>
            <a:r>
              <a:rPr lang="en-IN" sz="2800" b="1" dirty="0" smtClean="0">
                <a:solidFill>
                  <a:schemeClr val="bg1"/>
                </a:solidFill>
                <a:latin typeface="Comic Sans MS" pitchFamily="66" charset="0"/>
              </a:rPr>
              <a:t>Treatment of uncomplicated malaria (P. Vivax)</a:t>
            </a:r>
            <a:endParaRPr lang="en-IN" sz="2800" b="1" dirty="0">
              <a:solidFill>
                <a:schemeClr val="bg1"/>
              </a:solidFill>
              <a:latin typeface="Comic Sans MS" pitchFamily="66" charset="0"/>
            </a:endParaRPr>
          </a:p>
        </p:txBody>
      </p:sp>
      <p:graphicFrame>
        <p:nvGraphicFramePr>
          <p:cNvPr id="7" name="Content Placeholder 6"/>
          <p:cNvGraphicFramePr>
            <a:graphicFrameLocks noGrp="1"/>
          </p:cNvGraphicFramePr>
          <p:nvPr>
            <p:ph idx="1"/>
          </p:nvPr>
        </p:nvGraphicFramePr>
        <p:xfrm>
          <a:off x="381000" y="930556"/>
          <a:ext cx="8534400" cy="4632044"/>
        </p:xfrm>
        <a:graphic>
          <a:graphicData uri="http://schemas.openxmlformats.org/drawingml/2006/table">
            <a:tbl>
              <a:tblPr firstRow="1" bandRow="1">
                <a:tableStyleId>{5C22544A-7EE6-4342-B048-85BDC9FD1C3A}</a:tableStyleId>
              </a:tblPr>
              <a:tblGrid>
                <a:gridCol w="1386870"/>
                <a:gridCol w="1993624"/>
                <a:gridCol w="1560227"/>
                <a:gridCol w="1317840"/>
                <a:gridCol w="2275839"/>
              </a:tblGrid>
              <a:tr h="594131">
                <a:tc>
                  <a:txBody>
                    <a:bodyPr/>
                    <a:lstStyle/>
                    <a:p>
                      <a:r>
                        <a:rPr lang="en-IN" sz="2600" dirty="0" smtClean="0"/>
                        <a:t>Age</a:t>
                      </a:r>
                      <a:endParaRPr lang="en-IN" sz="2600" dirty="0"/>
                    </a:p>
                  </a:txBody>
                  <a:tcPr/>
                </a:tc>
                <a:tc gridSpan="3">
                  <a:txBody>
                    <a:bodyPr/>
                    <a:lstStyle/>
                    <a:p>
                      <a:pPr algn="ctr"/>
                      <a:r>
                        <a:rPr lang="en-US" sz="2600" dirty="0" smtClean="0"/>
                        <a:t>Chloroquine (150 mg)</a:t>
                      </a:r>
                      <a:endParaRPr lang="en-IN" sz="2600" dirty="0"/>
                    </a:p>
                  </a:txBody>
                  <a:tcPr/>
                </a:tc>
                <a:tc hMerge="1">
                  <a:txBody>
                    <a:bodyPr/>
                    <a:lstStyle/>
                    <a:p>
                      <a:endParaRPr lang="en-IN" dirty="0"/>
                    </a:p>
                  </a:txBody>
                  <a:tcPr/>
                </a:tc>
                <a:tc hMerge="1">
                  <a:txBody>
                    <a:bodyPr/>
                    <a:lstStyle/>
                    <a:p>
                      <a:endParaRPr lang="en-IN" dirty="0"/>
                    </a:p>
                  </a:txBody>
                  <a:tcPr/>
                </a:tc>
                <a:tc>
                  <a:txBody>
                    <a:bodyPr/>
                    <a:lstStyle/>
                    <a:p>
                      <a:pPr algn="ctr"/>
                      <a:r>
                        <a:rPr lang="en-US" sz="2600" dirty="0" smtClean="0"/>
                        <a:t>Primaquine (2.5 mg)</a:t>
                      </a:r>
                      <a:endParaRPr lang="en-IN" sz="2600" dirty="0"/>
                    </a:p>
                  </a:txBody>
                  <a:tcPr/>
                </a:tc>
              </a:tr>
              <a:tr h="777469">
                <a:tc>
                  <a:txBody>
                    <a:bodyPr/>
                    <a:lstStyle/>
                    <a:p>
                      <a:r>
                        <a:rPr lang="en-IN" sz="2600" dirty="0" smtClean="0"/>
                        <a:t>(years)</a:t>
                      </a:r>
                      <a:endParaRPr lang="en-IN" sz="2600" dirty="0"/>
                    </a:p>
                  </a:txBody>
                  <a:tcPr/>
                </a:tc>
                <a:tc>
                  <a:txBody>
                    <a:bodyPr/>
                    <a:lstStyle/>
                    <a:p>
                      <a:r>
                        <a:rPr lang="en-IN" sz="2600" dirty="0" smtClean="0"/>
                        <a:t>Day 1 </a:t>
                      </a:r>
                    </a:p>
                  </a:txBody>
                  <a:tcPr/>
                </a:tc>
                <a:tc>
                  <a:txBody>
                    <a:bodyPr/>
                    <a:lstStyle/>
                    <a:p>
                      <a:r>
                        <a:rPr lang="en-IN" sz="2600" dirty="0" smtClean="0"/>
                        <a:t>Day 2 </a:t>
                      </a:r>
                    </a:p>
                  </a:txBody>
                  <a:tcPr/>
                </a:tc>
                <a:tc>
                  <a:txBody>
                    <a:bodyPr/>
                    <a:lstStyle/>
                    <a:p>
                      <a:r>
                        <a:rPr lang="en-IN" sz="2600" dirty="0" smtClean="0"/>
                        <a:t>Day 3</a:t>
                      </a:r>
                    </a:p>
                  </a:txBody>
                  <a:tcPr/>
                </a:tc>
                <a:tc>
                  <a:txBody>
                    <a:bodyPr/>
                    <a:lstStyle/>
                    <a:p>
                      <a:r>
                        <a:rPr lang="en-IN" sz="2800" dirty="0" smtClean="0"/>
                        <a:t>No. of tablets</a:t>
                      </a:r>
                    </a:p>
                  </a:txBody>
                  <a:tcPr/>
                </a:tc>
              </a:tr>
              <a:tr h="594131">
                <a:tc>
                  <a:txBody>
                    <a:bodyPr/>
                    <a:lstStyle/>
                    <a:p>
                      <a:r>
                        <a:rPr lang="en-IN" sz="2600" dirty="0" smtClean="0"/>
                        <a:t>&lt; 1</a:t>
                      </a:r>
                      <a:endParaRPr lang="en-IN" sz="2600" dirty="0"/>
                    </a:p>
                  </a:txBody>
                  <a:tcPr/>
                </a:tc>
                <a:tc>
                  <a:txBody>
                    <a:bodyPr/>
                    <a:lstStyle/>
                    <a:p>
                      <a:r>
                        <a:rPr lang="en-IN" sz="2600" dirty="0" smtClean="0"/>
                        <a:t>½</a:t>
                      </a:r>
                      <a:endParaRPr lang="en-IN" sz="2600" dirty="0"/>
                    </a:p>
                  </a:txBody>
                  <a:tcPr/>
                </a:tc>
                <a:tc>
                  <a:txBody>
                    <a:bodyPr/>
                    <a:lstStyle/>
                    <a:p>
                      <a:r>
                        <a:rPr lang="en-IN" sz="2600" dirty="0" smtClean="0"/>
                        <a:t>½</a:t>
                      </a:r>
                      <a:endParaRPr lang="en-IN" sz="2600" dirty="0"/>
                    </a:p>
                  </a:txBody>
                  <a:tcPr/>
                </a:tc>
                <a:tc>
                  <a:txBody>
                    <a:bodyPr/>
                    <a:lstStyle/>
                    <a:p>
                      <a:r>
                        <a:rPr lang="en-IN" sz="2600" dirty="0" smtClean="0"/>
                        <a:t>¼</a:t>
                      </a:r>
                      <a:endParaRPr lang="en-IN" sz="2600" dirty="0"/>
                    </a:p>
                  </a:txBody>
                  <a:tcPr/>
                </a:tc>
                <a:tc>
                  <a:txBody>
                    <a:bodyPr/>
                    <a:lstStyle/>
                    <a:p>
                      <a:r>
                        <a:rPr lang="en-IN" sz="2800" dirty="0" smtClean="0"/>
                        <a:t>Nil</a:t>
                      </a:r>
                      <a:endParaRPr lang="en-IN" sz="2800" dirty="0"/>
                    </a:p>
                  </a:txBody>
                  <a:tcPr/>
                </a:tc>
              </a:tr>
              <a:tr h="594131">
                <a:tc>
                  <a:txBody>
                    <a:bodyPr/>
                    <a:lstStyle/>
                    <a:p>
                      <a:r>
                        <a:rPr lang="en-IN" sz="2600" dirty="0" smtClean="0"/>
                        <a:t>1 – 4</a:t>
                      </a:r>
                      <a:endParaRPr lang="en-IN" sz="2600" dirty="0"/>
                    </a:p>
                  </a:txBody>
                  <a:tcPr/>
                </a:tc>
                <a:tc>
                  <a:txBody>
                    <a:bodyPr/>
                    <a:lstStyle/>
                    <a:p>
                      <a:r>
                        <a:rPr lang="en-IN" sz="2600" dirty="0" smtClean="0"/>
                        <a:t>1</a:t>
                      </a:r>
                      <a:endParaRPr lang="en-IN" sz="2600" dirty="0"/>
                    </a:p>
                  </a:txBody>
                  <a:tcPr/>
                </a:tc>
                <a:tc>
                  <a:txBody>
                    <a:bodyPr/>
                    <a:lstStyle/>
                    <a:p>
                      <a:r>
                        <a:rPr lang="en-US" sz="2600" dirty="0" smtClean="0"/>
                        <a:t>1</a:t>
                      </a:r>
                      <a:endParaRPr lang="en-IN" sz="2600" dirty="0"/>
                    </a:p>
                  </a:txBody>
                  <a:tcPr/>
                </a:tc>
                <a:tc>
                  <a:txBody>
                    <a:bodyPr/>
                    <a:lstStyle/>
                    <a:p>
                      <a:r>
                        <a:rPr lang="en-IN" sz="2600" dirty="0" smtClean="0"/>
                        <a:t>½</a:t>
                      </a:r>
                      <a:endParaRPr lang="en-IN" sz="2600" dirty="0"/>
                    </a:p>
                  </a:txBody>
                  <a:tcPr/>
                </a:tc>
                <a:tc>
                  <a:txBody>
                    <a:bodyPr/>
                    <a:lstStyle/>
                    <a:p>
                      <a:r>
                        <a:rPr lang="en-US" sz="2800" dirty="0" smtClean="0"/>
                        <a:t>1</a:t>
                      </a:r>
                      <a:endParaRPr lang="en-IN" sz="2800" dirty="0"/>
                    </a:p>
                  </a:txBody>
                  <a:tcPr/>
                </a:tc>
              </a:tr>
              <a:tr h="594131">
                <a:tc>
                  <a:txBody>
                    <a:bodyPr/>
                    <a:lstStyle/>
                    <a:p>
                      <a:r>
                        <a:rPr lang="en-IN" sz="2600" dirty="0" smtClean="0"/>
                        <a:t>5 – 8</a:t>
                      </a:r>
                      <a:endParaRPr lang="en-IN" sz="2600" dirty="0"/>
                    </a:p>
                  </a:txBody>
                  <a:tcPr/>
                </a:tc>
                <a:tc>
                  <a:txBody>
                    <a:bodyPr/>
                    <a:lstStyle/>
                    <a:p>
                      <a:r>
                        <a:rPr lang="en-IN" sz="2600" dirty="0" smtClean="0"/>
                        <a:t>2</a:t>
                      </a:r>
                      <a:endParaRPr lang="en-IN" sz="2600" dirty="0"/>
                    </a:p>
                  </a:txBody>
                  <a:tcPr/>
                </a:tc>
                <a:tc>
                  <a:txBody>
                    <a:bodyPr/>
                    <a:lstStyle/>
                    <a:p>
                      <a:r>
                        <a:rPr lang="en-IN" sz="2600" dirty="0" smtClean="0"/>
                        <a:t>2</a:t>
                      </a:r>
                      <a:endParaRPr lang="en-IN" sz="2600" dirty="0"/>
                    </a:p>
                  </a:txBody>
                  <a:tcPr/>
                </a:tc>
                <a:tc>
                  <a:txBody>
                    <a:bodyPr/>
                    <a:lstStyle/>
                    <a:p>
                      <a:r>
                        <a:rPr lang="en-IN" sz="2600" dirty="0" smtClean="0"/>
                        <a:t>1</a:t>
                      </a:r>
                      <a:endParaRPr lang="en-IN" sz="2600" dirty="0"/>
                    </a:p>
                  </a:txBody>
                  <a:tcPr/>
                </a:tc>
                <a:tc>
                  <a:txBody>
                    <a:bodyPr/>
                    <a:lstStyle/>
                    <a:p>
                      <a:r>
                        <a:rPr lang="en-US" sz="2800" dirty="0" smtClean="0"/>
                        <a:t>2</a:t>
                      </a:r>
                      <a:endParaRPr lang="en-IN" sz="2800" dirty="0"/>
                    </a:p>
                  </a:txBody>
                  <a:tcPr/>
                </a:tc>
              </a:tr>
              <a:tr h="594131">
                <a:tc>
                  <a:txBody>
                    <a:bodyPr/>
                    <a:lstStyle/>
                    <a:p>
                      <a:r>
                        <a:rPr lang="en-IN" sz="2600" dirty="0" smtClean="0"/>
                        <a:t>9 – 14</a:t>
                      </a:r>
                      <a:endParaRPr lang="en-IN" sz="2600" dirty="0"/>
                    </a:p>
                  </a:txBody>
                  <a:tcPr/>
                </a:tc>
                <a:tc>
                  <a:txBody>
                    <a:bodyPr/>
                    <a:lstStyle/>
                    <a:p>
                      <a:r>
                        <a:rPr lang="en-US" sz="2600" dirty="0" smtClean="0"/>
                        <a:t>3</a:t>
                      </a:r>
                      <a:endParaRPr lang="en-IN" sz="2600" dirty="0"/>
                    </a:p>
                  </a:txBody>
                  <a:tcPr/>
                </a:tc>
                <a:tc>
                  <a:txBody>
                    <a:bodyPr/>
                    <a:lstStyle/>
                    <a:p>
                      <a:r>
                        <a:rPr lang="en-US" sz="2600" dirty="0" smtClean="0"/>
                        <a:t>3</a:t>
                      </a:r>
                      <a:endParaRPr lang="en-IN" sz="2600" dirty="0"/>
                    </a:p>
                  </a:txBody>
                  <a:tcPr/>
                </a:tc>
                <a:tc>
                  <a:txBody>
                    <a:bodyPr/>
                    <a:lstStyle/>
                    <a:p>
                      <a:r>
                        <a:rPr lang="en-IN" sz="2600" dirty="0" smtClean="0"/>
                        <a:t>1½</a:t>
                      </a:r>
                      <a:endParaRPr lang="en-IN" sz="2600" dirty="0"/>
                    </a:p>
                  </a:txBody>
                  <a:tcPr/>
                </a:tc>
                <a:tc>
                  <a:txBody>
                    <a:bodyPr/>
                    <a:lstStyle/>
                    <a:p>
                      <a:r>
                        <a:rPr lang="en-US" sz="2800" dirty="0" smtClean="0"/>
                        <a:t>4</a:t>
                      </a:r>
                      <a:endParaRPr lang="en-IN" sz="2800" dirty="0"/>
                    </a:p>
                  </a:txBody>
                  <a:tcPr/>
                </a:tc>
              </a:tr>
              <a:tr h="594131">
                <a:tc>
                  <a:txBody>
                    <a:bodyPr/>
                    <a:lstStyle/>
                    <a:p>
                      <a:r>
                        <a:rPr lang="en-IN" sz="2600" u="sng" dirty="0" smtClean="0"/>
                        <a:t>&gt;</a:t>
                      </a:r>
                      <a:r>
                        <a:rPr lang="en-IN" sz="2600" dirty="0" smtClean="0"/>
                        <a:t> 15 </a:t>
                      </a:r>
                      <a:endParaRPr lang="en-IN" sz="2600" dirty="0"/>
                    </a:p>
                  </a:txBody>
                  <a:tcPr/>
                </a:tc>
                <a:tc>
                  <a:txBody>
                    <a:bodyPr/>
                    <a:lstStyle/>
                    <a:p>
                      <a:r>
                        <a:rPr lang="en-US" sz="2600" dirty="0" smtClean="0"/>
                        <a:t>4</a:t>
                      </a:r>
                      <a:endParaRPr lang="en-IN" sz="2600" dirty="0"/>
                    </a:p>
                  </a:txBody>
                  <a:tcPr/>
                </a:tc>
                <a:tc>
                  <a:txBody>
                    <a:bodyPr/>
                    <a:lstStyle/>
                    <a:p>
                      <a:r>
                        <a:rPr lang="en-US" sz="2600" dirty="0" smtClean="0"/>
                        <a:t>4</a:t>
                      </a:r>
                      <a:endParaRPr lang="en-IN" sz="2600" dirty="0"/>
                    </a:p>
                  </a:txBody>
                  <a:tcPr/>
                </a:tc>
                <a:tc>
                  <a:txBody>
                    <a:bodyPr/>
                    <a:lstStyle/>
                    <a:p>
                      <a:r>
                        <a:rPr lang="en-US" sz="2600" dirty="0" smtClean="0"/>
                        <a:t>2</a:t>
                      </a:r>
                      <a:endParaRPr lang="en-IN" sz="2600" dirty="0"/>
                    </a:p>
                  </a:txBody>
                  <a:tcPr/>
                </a:tc>
                <a:tc>
                  <a:txBody>
                    <a:bodyPr/>
                    <a:lstStyle/>
                    <a:p>
                      <a:r>
                        <a:rPr lang="en-US" sz="2800" dirty="0" smtClean="0"/>
                        <a:t>6</a:t>
                      </a:r>
                      <a:endParaRPr lang="en-IN" sz="2800" dirty="0"/>
                    </a:p>
                  </a:txBody>
                  <a:tcPr/>
                </a:tc>
              </a:tr>
            </a:tbl>
          </a:graphicData>
        </a:graphic>
      </p:graphicFrame>
      <p:sp>
        <p:nvSpPr>
          <p:cNvPr id="4" name="TextBox 3"/>
          <p:cNvSpPr txBox="1"/>
          <p:nvPr/>
        </p:nvSpPr>
        <p:spPr>
          <a:xfrm>
            <a:off x="381000" y="5673804"/>
            <a:ext cx="8458200" cy="1107996"/>
          </a:xfrm>
          <a:prstGeom prst="rect">
            <a:avLst/>
          </a:prstGeom>
          <a:noFill/>
        </p:spPr>
        <p:txBody>
          <a:bodyPr wrap="square" rtlCol="0">
            <a:spAutoFit/>
          </a:bodyPr>
          <a:lstStyle/>
          <a:p>
            <a:r>
              <a:rPr lang="en-US" sz="2200" b="1" dirty="0" smtClean="0">
                <a:solidFill>
                  <a:srgbClr val="FF0000"/>
                </a:solidFill>
                <a:latin typeface="Comic Sans MS" pitchFamily="66" charset="0"/>
              </a:rPr>
              <a:t>Primaquine given for 14 days in confirmed P vivax</a:t>
            </a:r>
          </a:p>
          <a:p>
            <a:r>
              <a:rPr lang="en-US" sz="2200" b="1" dirty="0" smtClean="0">
                <a:solidFill>
                  <a:srgbClr val="FF0000"/>
                </a:solidFill>
                <a:latin typeface="Comic Sans MS" pitchFamily="66" charset="0"/>
              </a:rPr>
              <a:t>Contraindicated in infants, pregnant women &amp; patients with G6PD deficiency</a:t>
            </a:r>
            <a:endParaRPr lang="en-IN" sz="2200" b="1" dirty="0">
              <a:solidFill>
                <a:srgbClr val="FF0000"/>
              </a:solidFill>
              <a:latin typeface="Comic Sans MS" pitchFamily="66"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ransition>
    <p:sndAc>
      <p:end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438"/>
            <a:ext cx="8763000" cy="639762"/>
          </a:xfrm>
        </p:spPr>
        <p:style>
          <a:lnRef idx="3">
            <a:schemeClr val="lt1"/>
          </a:lnRef>
          <a:fillRef idx="1">
            <a:schemeClr val="dk1"/>
          </a:fillRef>
          <a:effectRef idx="1">
            <a:schemeClr val="dk1"/>
          </a:effectRef>
          <a:fontRef idx="minor">
            <a:schemeClr val="lt1"/>
          </a:fontRef>
        </p:style>
        <p:txBody>
          <a:bodyPr>
            <a:noAutofit/>
          </a:bodyPr>
          <a:lstStyle/>
          <a:p>
            <a:r>
              <a:rPr lang="en-IN" sz="2700" b="1" dirty="0" smtClean="0">
                <a:solidFill>
                  <a:schemeClr val="bg1"/>
                </a:solidFill>
                <a:latin typeface="Comic Sans MS" pitchFamily="66" charset="0"/>
              </a:rPr>
              <a:t>Treatment of uncomplicated malaria P. falciparum </a:t>
            </a:r>
            <a:endParaRPr lang="en-IN" sz="2700" b="1" dirty="0">
              <a:solidFill>
                <a:schemeClr val="bg1"/>
              </a:solidFill>
              <a:latin typeface="Comic Sans MS" pitchFamily="66" charset="0"/>
            </a:endParaRPr>
          </a:p>
        </p:txBody>
      </p:sp>
      <p:sp>
        <p:nvSpPr>
          <p:cNvPr id="3" name="Content Placeholder 2"/>
          <p:cNvSpPr>
            <a:spLocks noGrp="1"/>
          </p:cNvSpPr>
          <p:nvPr>
            <p:ph idx="1"/>
          </p:nvPr>
        </p:nvSpPr>
        <p:spPr>
          <a:xfrm>
            <a:off x="228600" y="914400"/>
            <a:ext cx="8763000" cy="5715000"/>
          </a:xfrm>
        </p:spPr>
        <p:txBody>
          <a:bodyPr>
            <a:normAutofit fontScale="85000" lnSpcReduction="10000"/>
          </a:bodyPr>
          <a:lstStyle/>
          <a:p>
            <a:pPr>
              <a:lnSpc>
                <a:spcPct val="150000"/>
              </a:lnSpc>
              <a:spcBef>
                <a:spcPts val="0"/>
              </a:spcBef>
              <a:buNone/>
            </a:pPr>
            <a:r>
              <a:rPr lang="en-IN" sz="3300" dirty="0" smtClean="0">
                <a:latin typeface="Comic Sans MS" pitchFamily="66" charset="0"/>
              </a:rPr>
              <a:t>All cases confirmed by microscopy/ RDT should get </a:t>
            </a:r>
          </a:p>
          <a:p>
            <a:pPr>
              <a:lnSpc>
                <a:spcPct val="150000"/>
              </a:lnSpc>
              <a:spcBef>
                <a:spcPts val="0"/>
              </a:spcBef>
            </a:pPr>
            <a:r>
              <a:rPr lang="en-IN" sz="3300" dirty="0" smtClean="0">
                <a:solidFill>
                  <a:srgbClr val="FF0000"/>
                </a:solidFill>
                <a:latin typeface="Comic Sans MS" pitchFamily="66" charset="0"/>
              </a:rPr>
              <a:t>Artemisinin Combination Therapy </a:t>
            </a:r>
            <a:r>
              <a:rPr lang="en-IN" sz="3300" dirty="0" smtClean="0">
                <a:latin typeface="Comic Sans MS" pitchFamily="66" charset="0"/>
              </a:rPr>
              <a:t>(ACT) – Artesunate (4 mg/ Kg BW)/ day for 3 days &amp; SP (Sulphadoxine – 25 mg/Kg BW &amp; Pyremethamine 1.25 mg/Kg BW) single dose - day 0 &amp;</a:t>
            </a:r>
          </a:p>
          <a:p>
            <a:pPr>
              <a:lnSpc>
                <a:spcPct val="150000"/>
              </a:lnSpc>
              <a:spcBef>
                <a:spcPts val="0"/>
              </a:spcBef>
            </a:pPr>
            <a:r>
              <a:rPr lang="en-IN" sz="3300" dirty="0" smtClean="0">
                <a:latin typeface="Comic Sans MS" pitchFamily="66" charset="0"/>
              </a:rPr>
              <a:t>Primaquine single dose (0.75 mg/kg BW) on 2</a:t>
            </a:r>
            <a:r>
              <a:rPr lang="en-IN" sz="3300" baseline="30000" dirty="0" smtClean="0">
                <a:latin typeface="Comic Sans MS" pitchFamily="66" charset="0"/>
              </a:rPr>
              <a:t>nd</a:t>
            </a:r>
            <a:r>
              <a:rPr lang="en-IN" sz="3300" dirty="0" smtClean="0">
                <a:latin typeface="Comic Sans MS" pitchFamily="66" charset="0"/>
              </a:rPr>
              <a:t> Day.</a:t>
            </a:r>
          </a:p>
          <a:p>
            <a:pPr>
              <a:lnSpc>
                <a:spcPct val="150000"/>
              </a:lnSpc>
              <a:spcBef>
                <a:spcPts val="0"/>
              </a:spcBef>
            </a:pPr>
            <a:r>
              <a:rPr lang="en-IN" sz="3300" dirty="0" smtClean="0">
                <a:latin typeface="Comic Sans MS" pitchFamily="66" charset="0"/>
              </a:rPr>
              <a:t>Oral artemisinin </a:t>
            </a:r>
            <a:r>
              <a:rPr lang="en-IN" sz="3300" dirty="0" smtClean="0">
                <a:solidFill>
                  <a:srgbClr val="FF0000"/>
                </a:solidFill>
                <a:latin typeface="Comic Sans MS" pitchFamily="66" charset="0"/>
              </a:rPr>
              <a:t>monotherapy</a:t>
            </a:r>
            <a:r>
              <a:rPr lang="en-IN" sz="3300" dirty="0" smtClean="0">
                <a:latin typeface="Comic Sans MS" pitchFamily="66" charset="0"/>
              </a:rPr>
              <a:t> </a:t>
            </a:r>
            <a:r>
              <a:rPr lang="en-IN" sz="3300" dirty="0" smtClean="0">
                <a:solidFill>
                  <a:srgbClr val="FF0000"/>
                </a:solidFill>
                <a:latin typeface="Comic Sans MS" pitchFamily="66" charset="0"/>
              </a:rPr>
              <a:t>banned </a:t>
            </a:r>
            <a:r>
              <a:rPr lang="en-IN" sz="3300" dirty="0" smtClean="0">
                <a:latin typeface="Comic Sans MS" pitchFamily="66" charset="0"/>
              </a:rPr>
              <a:t>- can lead to drug resistance.</a:t>
            </a:r>
          </a:p>
          <a:p>
            <a:endParaRPr lang="en-IN" dirty="0" smtClean="0"/>
          </a:p>
          <a:p>
            <a:pPr>
              <a:buNone/>
            </a:pPr>
            <a:endParaRPr lang="en-IN" dirty="0" smtClean="0"/>
          </a:p>
          <a:p>
            <a:pPr>
              <a:buNone/>
            </a:pPr>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ransition>
    <p:sndAc>
      <p:end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609600"/>
          </a:xfrm>
        </p:spPr>
        <p:style>
          <a:lnRef idx="3">
            <a:schemeClr val="lt1"/>
          </a:lnRef>
          <a:fillRef idx="1">
            <a:schemeClr val="dk1"/>
          </a:fillRef>
          <a:effectRef idx="1">
            <a:schemeClr val="dk1"/>
          </a:effectRef>
          <a:fontRef idx="minor">
            <a:schemeClr val="lt1"/>
          </a:fontRef>
        </p:style>
        <p:txBody>
          <a:bodyPr>
            <a:normAutofit fontScale="90000"/>
          </a:bodyPr>
          <a:lstStyle/>
          <a:p>
            <a:r>
              <a:rPr lang="en-IN" sz="2800" b="1" dirty="0" smtClean="0">
                <a:solidFill>
                  <a:schemeClr val="bg1"/>
                </a:solidFill>
                <a:latin typeface="Comic Sans MS" pitchFamily="66" charset="0"/>
              </a:rPr>
              <a:t>Treatment of uncomplicated malaria (P. falciparum)</a:t>
            </a:r>
            <a:endParaRPr lang="en-IN" sz="2600" dirty="0">
              <a:solidFill>
                <a:schemeClr val="bg1"/>
              </a:solidFill>
              <a:latin typeface="Comic Sans MS" pitchFamily="66" charset="0"/>
            </a:endParaRPr>
          </a:p>
        </p:txBody>
      </p:sp>
      <p:graphicFrame>
        <p:nvGraphicFramePr>
          <p:cNvPr id="4" name="Content Placeholder 6"/>
          <p:cNvGraphicFramePr>
            <a:graphicFrameLocks noGrp="1"/>
          </p:cNvGraphicFramePr>
          <p:nvPr>
            <p:ph idx="1"/>
          </p:nvPr>
        </p:nvGraphicFramePr>
        <p:xfrm>
          <a:off x="533400" y="878295"/>
          <a:ext cx="8077201" cy="5522505"/>
        </p:xfrm>
        <a:graphic>
          <a:graphicData uri="http://schemas.openxmlformats.org/drawingml/2006/table">
            <a:tbl>
              <a:tblPr firstRow="1" bandRow="1">
                <a:tableStyleId>{5C22544A-7EE6-4342-B048-85BDC9FD1C3A}</a:tableStyleId>
              </a:tblPr>
              <a:tblGrid>
                <a:gridCol w="1524000"/>
                <a:gridCol w="639536"/>
                <a:gridCol w="1153886"/>
                <a:gridCol w="1514475"/>
                <a:gridCol w="1416503"/>
                <a:gridCol w="1828801"/>
              </a:tblGrid>
              <a:tr h="789954">
                <a:tc rowSpan="2" gridSpan="2">
                  <a:txBody>
                    <a:bodyPr/>
                    <a:lstStyle/>
                    <a:p>
                      <a:r>
                        <a:rPr lang="en-IN" sz="2400" dirty="0" smtClean="0"/>
                        <a:t>Age </a:t>
                      </a:r>
                    </a:p>
                    <a:p>
                      <a:r>
                        <a:rPr lang="en-IN" sz="2400" dirty="0" smtClean="0"/>
                        <a:t>(years)</a:t>
                      </a:r>
                      <a:endParaRPr lang="en-IN" sz="2400" dirty="0"/>
                    </a:p>
                  </a:txBody>
                  <a:tcPr anchor="ctr"/>
                </a:tc>
                <a:tc rowSpan="2" hMerge="1">
                  <a:txBody>
                    <a:bodyPr/>
                    <a:lstStyle/>
                    <a:p>
                      <a:pPr algn="ctr"/>
                      <a:endParaRPr lang="en-IN" sz="2800" dirty="0"/>
                    </a:p>
                  </a:txBody>
                  <a:tcPr/>
                </a:tc>
                <a:tc gridSpan="3">
                  <a:txBody>
                    <a:bodyPr/>
                    <a:lstStyle/>
                    <a:p>
                      <a:pPr algn="ctr"/>
                      <a:r>
                        <a:rPr lang="en-US" sz="2400" dirty="0" smtClean="0"/>
                        <a:t>Number of tablets</a:t>
                      </a:r>
                    </a:p>
                    <a:p>
                      <a:pPr algn="ctr"/>
                      <a:r>
                        <a:rPr lang="en-US" sz="2400" dirty="0" smtClean="0"/>
                        <a:t>For AS &amp; SP</a:t>
                      </a:r>
                      <a:endParaRPr lang="en-IN" sz="2400" dirty="0"/>
                    </a:p>
                  </a:txBody>
                  <a:tcPr/>
                </a:tc>
                <a:tc hMerge="1">
                  <a:txBody>
                    <a:bodyPr/>
                    <a:lstStyle/>
                    <a:p>
                      <a:endParaRPr lang="en-IN" dirty="0"/>
                    </a:p>
                  </a:txBody>
                  <a:tcPr/>
                </a:tc>
                <a:tc hMerge="1">
                  <a:txBody>
                    <a:bodyPr/>
                    <a:lstStyle/>
                    <a:p>
                      <a:endParaRPr lang="en-IN" dirty="0"/>
                    </a:p>
                  </a:txBody>
                  <a:tcPr/>
                </a:tc>
                <a:tc>
                  <a:txBody>
                    <a:bodyPr/>
                    <a:lstStyle/>
                    <a:p>
                      <a:pPr algn="ctr"/>
                      <a:r>
                        <a:rPr lang="en-US" sz="2400" dirty="0" smtClean="0"/>
                        <a:t>Primaquine </a:t>
                      </a:r>
                    </a:p>
                    <a:p>
                      <a:pPr algn="ctr"/>
                      <a:r>
                        <a:rPr lang="en-US" sz="2400" dirty="0" smtClean="0"/>
                        <a:t>(7.5 mg)</a:t>
                      </a:r>
                      <a:endParaRPr lang="en-IN" sz="2400" dirty="0"/>
                    </a:p>
                  </a:txBody>
                  <a:tcPr/>
                </a:tc>
              </a:tr>
              <a:tr h="438863">
                <a:tc gridSpan="2" vMerge="1">
                  <a:txBody>
                    <a:bodyPr/>
                    <a:lstStyle/>
                    <a:p>
                      <a:endParaRPr lang="en-IN" sz="2800" dirty="0"/>
                    </a:p>
                  </a:txBody>
                  <a:tcPr/>
                </a:tc>
                <a:tc hMerge="1" vMerge="1">
                  <a:txBody>
                    <a:bodyPr/>
                    <a:lstStyle/>
                    <a:p>
                      <a:endParaRPr lang="en-IN" sz="2800" dirty="0"/>
                    </a:p>
                  </a:txBody>
                  <a:tcPr/>
                </a:tc>
                <a:tc>
                  <a:txBody>
                    <a:bodyPr/>
                    <a:lstStyle/>
                    <a:p>
                      <a:r>
                        <a:rPr lang="en-IN" sz="2400" dirty="0" smtClean="0"/>
                        <a:t>Day 1 </a:t>
                      </a:r>
                    </a:p>
                  </a:txBody>
                  <a:tcPr/>
                </a:tc>
                <a:tc>
                  <a:txBody>
                    <a:bodyPr/>
                    <a:lstStyle/>
                    <a:p>
                      <a:r>
                        <a:rPr lang="en-IN" sz="2400" dirty="0" smtClean="0"/>
                        <a:t>Day 2 </a:t>
                      </a:r>
                    </a:p>
                  </a:txBody>
                  <a:tcPr/>
                </a:tc>
                <a:tc>
                  <a:txBody>
                    <a:bodyPr/>
                    <a:lstStyle/>
                    <a:p>
                      <a:r>
                        <a:rPr lang="en-IN" sz="2400" dirty="0" smtClean="0"/>
                        <a:t>Day 3</a:t>
                      </a:r>
                    </a:p>
                  </a:txBody>
                  <a:tcPr/>
                </a:tc>
                <a:tc>
                  <a:txBody>
                    <a:bodyPr/>
                    <a:lstStyle/>
                    <a:p>
                      <a:pPr algn="ctr"/>
                      <a:r>
                        <a:rPr lang="en-US" sz="2400" dirty="0" smtClean="0"/>
                        <a:t>Day 2</a:t>
                      </a:r>
                      <a:endParaRPr lang="en-IN" sz="2400" dirty="0"/>
                    </a:p>
                  </a:txBody>
                  <a:tcPr/>
                </a:tc>
              </a:tr>
              <a:tr h="848469">
                <a:tc>
                  <a:txBody>
                    <a:bodyPr/>
                    <a:lstStyle/>
                    <a:p>
                      <a:r>
                        <a:rPr lang="en-IN" sz="2400" dirty="0" smtClean="0"/>
                        <a:t>&lt;1</a:t>
                      </a:r>
                      <a:endParaRPr lang="en-IN" sz="2400" dirty="0"/>
                    </a:p>
                  </a:txBody>
                  <a:tcPr/>
                </a:tc>
                <a:tc>
                  <a:txBody>
                    <a:bodyPr/>
                    <a:lstStyle/>
                    <a:p>
                      <a:r>
                        <a:rPr lang="en-US" sz="2400" dirty="0" smtClean="0"/>
                        <a:t>AS</a:t>
                      </a:r>
                    </a:p>
                    <a:p>
                      <a:r>
                        <a:rPr lang="en-US" sz="2400" dirty="0" smtClean="0"/>
                        <a:t>SP</a:t>
                      </a:r>
                      <a:endParaRPr lang="en-IN" sz="2400" dirty="0"/>
                    </a:p>
                  </a:txBody>
                  <a:tcPr/>
                </a:tc>
                <a:tc>
                  <a:txBody>
                    <a:bodyPr/>
                    <a:lstStyle/>
                    <a:p>
                      <a:r>
                        <a:rPr lang="en-IN" sz="2400" dirty="0" smtClean="0"/>
                        <a:t>½</a:t>
                      </a:r>
                    </a:p>
                    <a:p>
                      <a:r>
                        <a:rPr lang="en-IN" sz="2400" dirty="0" smtClean="0"/>
                        <a:t>¼</a:t>
                      </a:r>
                      <a:endParaRPr lang="en-IN" sz="2400" dirty="0"/>
                    </a:p>
                  </a:txBody>
                  <a:tcPr/>
                </a:tc>
                <a:tc>
                  <a:txBody>
                    <a:bodyPr/>
                    <a:lstStyle/>
                    <a:p>
                      <a:r>
                        <a:rPr lang="en-IN" sz="2400" dirty="0" smtClean="0"/>
                        <a:t>½</a:t>
                      </a:r>
                    </a:p>
                    <a:p>
                      <a:r>
                        <a:rPr lang="en-IN" sz="2400" dirty="0" smtClean="0"/>
                        <a:t>Nil</a:t>
                      </a:r>
                      <a:endParaRPr lang="en-IN" sz="2400" dirty="0"/>
                    </a:p>
                  </a:txBody>
                  <a:tcPr/>
                </a:tc>
                <a:tc>
                  <a:txBody>
                    <a:bodyPr/>
                    <a:lstStyle/>
                    <a:p>
                      <a:r>
                        <a:rPr lang="en-IN" sz="2400" dirty="0" smtClean="0"/>
                        <a:t>½</a:t>
                      </a:r>
                    </a:p>
                    <a:p>
                      <a:r>
                        <a:rPr lang="en-IN" sz="2400" dirty="0" smtClean="0"/>
                        <a:t>Nil</a:t>
                      </a:r>
                      <a:endParaRPr lang="en-IN" sz="2400" dirty="0"/>
                    </a:p>
                  </a:txBody>
                  <a:tcPr/>
                </a:tc>
                <a:tc>
                  <a:txBody>
                    <a:bodyPr/>
                    <a:lstStyle/>
                    <a:p>
                      <a:r>
                        <a:rPr lang="en-IN" sz="2400" dirty="0" smtClean="0"/>
                        <a:t>Nil</a:t>
                      </a:r>
                      <a:endParaRPr lang="en-IN" sz="2400" dirty="0"/>
                    </a:p>
                  </a:txBody>
                  <a:tcPr/>
                </a:tc>
              </a:tr>
              <a:tr h="848469">
                <a:tc>
                  <a:txBody>
                    <a:bodyPr/>
                    <a:lstStyle/>
                    <a:p>
                      <a:r>
                        <a:rPr lang="en-IN" sz="2400" dirty="0" smtClean="0"/>
                        <a:t>1 – 4</a:t>
                      </a:r>
                      <a:endParaRPr lang="en-IN" sz="2400" dirty="0"/>
                    </a:p>
                  </a:txBody>
                  <a:tcPr/>
                </a:tc>
                <a:tc>
                  <a:txBody>
                    <a:bodyPr/>
                    <a:lstStyle/>
                    <a:p>
                      <a:r>
                        <a:rPr lang="en-IN" sz="2400" dirty="0" smtClean="0"/>
                        <a:t>AS</a:t>
                      </a:r>
                    </a:p>
                    <a:p>
                      <a:r>
                        <a:rPr lang="en-IN" sz="2400" dirty="0" smtClean="0"/>
                        <a:t>SP</a:t>
                      </a:r>
                      <a:endParaRPr lang="en-IN" sz="2400" dirty="0"/>
                    </a:p>
                  </a:txBody>
                  <a:tcPr/>
                </a:tc>
                <a:tc>
                  <a:txBody>
                    <a:bodyPr/>
                    <a:lstStyle/>
                    <a:p>
                      <a:r>
                        <a:rPr lang="en-IN" sz="2400" dirty="0" smtClean="0"/>
                        <a:t>1</a:t>
                      </a:r>
                    </a:p>
                    <a:p>
                      <a:r>
                        <a:rPr lang="en-US" sz="2400" dirty="0" smtClean="0"/>
                        <a:t>1</a:t>
                      </a:r>
                      <a:endParaRPr lang="en-IN" sz="2400" dirty="0"/>
                    </a:p>
                  </a:txBody>
                  <a:tcPr/>
                </a:tc>
                <a:tc>
                  <a:txBody>
                    <a:bodyPr/>
                    <a:lstStyle/>
                    <a:p>
                      <a:r>
                        <a:rPr lang="en-US" sz="2400" dirty="0" smtClean="0"/>
                        <a:t>1</a:t>
                      </a:r>
                    </a:p>
                    <a:p>
                      <a:r>
                        <a:rPr lang="en-IN" sz="2400" dirty="0" smtClean="0"/>
                        <a:t>Nil</a:t>
                      </a:r>
                      <a:endParaRPr lang="en-IN" sz="2400" dirty="0"/>
                    </a:p>
                  </a:txBody>
                  <a:tcPr/>
                </a:tc>
                <a:tc>
                  <a:txBody>
                    <a:bodyPr/>
                    <a:lstStyle/>
                    <a:p>
                      <a:r>
                        <a:rPr lang="en-US" sz="2400" dirty="0" smtClean="0"/>
                        <a:t>1</a:t>
                      </a:r>
                    </a:p>
                    <a:p>
                      <a:r>
                        <a:rPr lang="en-IN" sz="2400" dirty="0" smtClean="0"/>
                        <a:t>Nil</a:t>
                      </a:r>
                      <a:endParaRPr lang="en-IN" sz="2400" dirty="0"/>
                    </a:p>
                  </a:txBody>
                  <a:tcPr/>
                </a:tc>
                <a:tc>
                  <a:txBody>
                    <a:bodyPr/>
                    <a:lstStyle/>
                    <a:p>
                      <a:r>
                        <a:rPr lang="en-US" sz="2400" dirty="0" smtClean="0"/>
                        <a:t>1</a:t>
                      </a:r>
                      <a:endParaRPr lang="en-IN" sz="2400" dirty="0"/>
                    </a:p>
                  </a:txBody>
                  <a:tcPr/>
                </a:tc>
              </a:tr>
              <a:tr h="848469">
                <a:tc>
                  <a:txBody>
                    <a:bodyPr/>
                    <a:lstStyle/>
                    <a:p>
                      <a:r>
                        <a:rPr lang="en-IN" sz="2400" dirty="0" smtClean="0"/>
                        <a:t>5 – 8</a:t>
                      </a:r>
                      <a:endParaRPr lang="en-IN" sz="2400" dirty="0"/>
                    </a:p>
                  </a:txBody>
                  <a:tcPr/>
                </a:tc>
                <a:tc>
                  <a:txBody>
                    <a:bodyPr/>
                    <a:lstStyle/>
                    <a:p>
                      <a:r>
                        <a:rPr lang="en-US" sz="2400" dirty="0" smtClean="0"/>
                        <a:t>AS</a:t>
                      </a:r>
                    </a:p>
                    <a:p>
                      <a:r>
                        <a:rPr lang="en-US" sz="2400" dirty="0" smtClean="0"/>
                        <a:t>SP</a:t>
                      </a:r>
                      <a:endParaRPr lang="en-IN" sz="2400" dirty="0"/>
                    </a:p>
                  </a:txBody>
                  <a:tcPr/>
                </a:tc>
                <a:tc>
                  <a:txBody>
                    <a:bodyPr/>
                    <a:lstStyle/>
                    <a:p>
                      <a:r>
                        <a:rPr lang="en-IN" sz="2400" dirty="0" smtClean="0"/>
                        <a:t>2</a:t>
                      </a:r>
                    </a:p>
                    <a:p>
                      <a:r>
                        <a:rPr lang="en-IN" sz="2400" dirty="0" smtClean="0"/>
                        <a:t>1½</a:t>
                      </a:r>
                      <a:endParaRPr lang="en-IN" sz="2400" dirty="0"/>
                    </a:p>
                  </a:txBody>
                  <a:tcPr/>
                </a:tc>
                <a:tc>
                  <a:txBody>
                    <a:bodyPr/>
                    <a:lstStyle/>
                    <a:p>
                      <a:r>
                        <a:rPr lang="en-IN" sz="2400" dirty="0" smtClean="0"/>
                        <a:t>2</a:t>
                      </a:r>
                    </a:p>
                    <a:p>
                      <a:r>
                        <a:rPr lang="en-IN" sz="2400" dirty="0" smtClean="0"/>
                        <a:t>Nil</a:t>
                      </a:r>
                      <a:endParaRPr lang="en-IN" sz="2400" dirty="0"/>
                    </a:p>
                  </a:txBody>
                  <a:tcPr/>
                </a:tc>
                <a:tc>
                  <a:txBody>
                    <a:bodyPr/>
                    <a:lstStyle/>
                    <a:p>
                      <a:r>
                        <a:rPr lang="en-US" sz="2400" dirty="0" smtClean="0"/>
                        <a:t>2</a:t>
                      </a:r>
                    </a:p>
                    <a:p>
                      <a:r>
                        <a:rPr lang="en-IN" sz="2400" dirty="0" smtClean="0"/>
                        <a:t>Nil</a:t>
                      </a:r>
                      <a:endParaRPr lang="en-IN" sz="2400" dirty="0"/>
                    </a:p>
                  </a:txBody>
                  <a:tcPr/>
                </a:tc>
                <a:tc>
                  <a:txBody>
                    <a:bodyPr/>
                    <a:lstStyle/>
                    <a:p>
                      <a:r>
                        <a:rPr lang="en-US" sz="2400" dirty="0" smtClean="0"/>
                        <a:t>2</a:t>
                      </a:r>
                      <a:endParaRPr lang="en-IN" sz="2400" dirty="0"/>
                    </a:p>
                  </a:txBody>
                  <a:tcPr/>
                </a:tc>
              </a:tr>
              <a:tr h="848469">
                <a:tc>
                  <a:txBody>
                    <a:bodyPr/>
                    <a:lstStyle/>
                    <a:p>
                      <a:r>
                        <a:rPr lang="en-IN" sz="2400" dirty="0" smtClean="0"/>
                        <a:t>9 – 14</a:t>
                      </a:r>
                      <a:endParaRPr lang="en-IN" sz="2400" dirty="0"/>
                    </a:p>
                  </a:txBody>
                  <a:tcPr/>
                </a:tc>
                <a:tc>
                  <a:txBody>
                    <a:bodyPr/>
                    <a:lstStyle/>
                    <a:p>
                      <a:r>
                        <a:rPr lang="en-US" sz="2400" dirty="0" smtClean="0"/>
                        <a:t>AS</a:t>
                      </a:r>
                    </a:p>
                    <a:p>
                      <a:r>
                        <a:rPr lang="en-US" sz="2400" dirty="0" smtClean="0"/>
                        <a:t>SP</a:t>
                      </a:r>
                      <a:endParaRPr lang="en-IN" sz="2400" dirty="0"/>
                    </a:p>
                  </a:txBody>
                  <a:tcPr/>
                </a:tc>
                <a:tc>
                  <a:txBody>
                    <a:bodyPr/>
                    <a:lstStyle/>
                    <a:p>
                      <a:r>
                        <a:rPr lang="en-US" sz="2400" dirty="0" smtClean="0"/>
                        <a:t>3</a:t>
                      </a:r>
                    </a:p>
                    <a:p>
                      <a:r>
                        <a:rPr lang="en-US" sz="2400" dirty="0" smtClean="0"/>
                        <a:t>2</a:t>
                      </a:r>
                      <a:endParaRPr lang="en-IN" sz="2400" dirty="0"/>
                    </a:p>
                  </a:txBody>
                  <a:tcPr/>
                </a:tc>
                <a:tc>
                  <a:txBody>
                    <a:bodyPr/>
                    <a:lstStyle/>
                    <a:p>
                      <a:r>
                        <a:rPr lang="en-US" sz="2400" dirty="0" smtClean="0"/>
                        <a:t>3</a:t>
                      </a:r>
                    </a:p>
                    <a:p>
                      <a:r>
                        <a:rPr lang="en-IN" sz="2400" dirty="0" smtClean="0"/>
                        <a:t>Nil</a:t>
                      </a:r>
                      <a:endParaRPr lang="en-IN" sz="2400" dirty="0"/>
                    </a:p>
                  </a:txBody>
                  <a:tcPr/>
                </a:tc>
                <a:tc>
                  <a:txBody>
                    <a:bodyPr/>
                    <a:lstStyle/>
                    <a:p>
                      <a:r>
                        <a:rPr lang="en-US" sz="2400" dirty="0" smtClean="0"/>
                        <a:t>3</a:t>
                      </a:r>
                      <a:endParaRPr lang="en-IN" sz="2400" dirty="0" smtClean="0"/>
                    </a:p>
                    <a:p>
                      <a:r>
                        <a:rPr lang="en-IN" sz="2400" dirty="0" smtClean="0"/>
                        <a:t>Nil</a:t>
                      </a:r>
                      <a:endParaRPr lang="en-IN" sz="2400" dirty="0"/>
                    </a:p>
                  </a:txBody>
                  <a:tcPr/>
                </a:tc>
                <a:tc>
                  <a:txBody>
                    <a:bodyPr/>
                    <a:lstStyle/>
                    <a:p>
                      <a:r>
                        <a:rPr lang="en-US" sz="2400" dirty="0" smtClean="0"/>
                        <a:t>4</a:t>
                      </a:r>
                      <a:endParaRPr lang="en-IN" sz="2400" dirty="0"/>
                    </a:p>
                  </a:txBody>
                  <a:tcPr/>
                </a:tc>
              </a:tr>
              <a:tr h="848469">
                <a:tc>
                  <a:txBody>
                    <a:bodyPr/>
                    <a:lstStyle/>
                    <a:p>
                      <a:r>
                        <a:rPr lang="en-IN" sz="2400" dirty="0" smtClean="0"/>
                        <a:t>15 &amp; above</a:t>
                      </a:r>
                      <a:endParaRPr lang="en-IN" sz="2400" dirty="0"/>
                    </a:p>
                  </a:txBody>
                  <a:tcPr/>
                </a:tc>
                <a:tc>
                  <a:txBody>
                    <a:bodyPr/>
                    <a:lstStyle/>
                    <a:p>
                      <a:r>
                        <a:rPr lang="en-US" sz="2400" dirty="0" smtClean="0"/>
                        <a:t>AS</a:t>
                      </a:r>
                    </a:p>
                    <a:p>
                      <a:r>
                        <a:rPr lang="en-US" sz="2400" dirty="0" smtClean="0"/>
                        <a:t>SP</a:t>
                      </a:r>
                      <a:endParaRPr lang="en-IN" sz="2400" dirty="0"/>
                    </a:p>
                  </a:txBody>
                  <a:tcPr/>
                </a:tc>
                <a:tc>
                  <a:txBody>
                    <a:bodyPr/>
                    <a:lstStyle/>
                    <a:p>
                      <a:r>
                        <a:rPr lang="en-US" sz="2400" dirty="0" smtClean="0"/>
                        <a:t>4</a:t>
                      </a:r>
                    </a:p>
                    <a:p>
                      <a:r>
                        <a:rPr lang="en-US" sz="2400" dirty="0" smtClean="0"/>
                        <a:t>3</a:t>
                      </a:r>
                      <a:endParaRPr lang="en-IN" sz="2400" dirty="0"/>
                    </a:p>
                  </a:txBody>
                  <a:tcPr/>
                </a:tc>
                <a:tc>
                  <a:txBody>
                    <a:bodyPr/>
                    <a:lstStyle/>
                    <a:p>
                      <a:r>
                        <a:rPr lang="en-US" sz="2400" dirty="0" smtClean="0"/>
                        <a:t>4</a:t>
                      </a:r>
                    </a:p>
                    <a:p>
                      <a:r>
                        <a:rPr lang="en-IN" sz="2400" dirty="0" smtClean="0"/>
                        <a:t>Nil</a:t>
                      </a:r>
                      <a:endParaRPr lang="en-IN" sz="2400" dirty="0"/>
                    </a:p>
                  </a:txBody>
                  <a:tcPr/>
                </a:tc>
                <a:tc>
                  <a:txBody>
                    <a:bodyPr/>
                    <a:lstStyle/>
                    <a:p>
                      <a:r>
                        <a:rPr lang="en-US" sz="2400" dirty="0" smtClean="0"/>
                        <a:t>4</a:t>
                      </a:r>
                    </a:p>
                    <a:p>
                      <a:r>
                        <a:rPr lang="en-IN" sz="2400" dirty="0" smtClean="0"/>
                        <a:t>Nil</a:t>
                      </a:r>
                      <a:endParaRPr lang="en-IN" sz="2400" dirty="0"/>
                    </a:p>
                  </a:txBody>
                  <a:tcPr/>
                </a:tc>
                <a:tc>
                  <a:txBody>
                    <a:bodyPr/>
                    <a:lstStyle/>
                    <a:p>
                      <a:r>
                        <a:rPr lang="en-US" sz="2400" dirty="0" smtClean="0"/>
                        <a:t>6</a:t>
                      </a:r>
                      <a:endParaRPr lang="en-IN" sz="2400" dirty="0"/>
                    </a:p>
                  </a:txBody>
                  <a:tcPr/>
                </a:tc>
              </a:tr>
            </a:tbl>
          </a:graphicData>
        </a:graphic>
      </p:graphicFrame>
      <p:sp>
        <p:nvSpPr>
          <p:cNvPr id="5" name="TextBox 4"/>
          <p:cNvSpPr txBox="1"/>
          <p:nvPr/>
        </p:nvSpPr>
        <p:spPr>
          <a:xfrm>
            <a:off x="228600" y="6400800"/>
            <a:ext cx="8763000" cy="430887"/>
          </a:xfrm>
          <a:prstGeom prst="rect">
            <a:avLst/>
          </a:prstGeom>
          <a:noFill/>
        </p:spPr>
        <p:txBody>
          <a:bodyPr wrap="square" rtlCol="0">
            <a:spAutoFit/>
          </a:bodyPr>
          <a:lstStyle/>
          <a:p>
            <a:r>
              <a:rPr lang="en-IN" sz="2200" dirty="0" smtClean="0"/>
              <a:t>AS – Artesunate 50 mg, SP – Sulphadoxine 500 mg + Pyremethamine 25 mg</a:t>
            </a:r>
            <a:endParaRPr lang="en-IN" sz="2200"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ransition>
    <p:sndAc>
      <p:end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10600" cy="6324600"/>
          </a:xfrm>
        </p:spPr>
        <p:txBody>
          <a:bodyPr>
            <a:normAutofit lnSpcReduction="10000"/>
          </a:bodyPr>
          <a:lstStyle/>
          <a:p>
            <a:pPr>
              <a:buNone/>
            </a:pPr>
            <a:r>
              <a:rPr lang="en-IN" b="1" dirty="0" smtClean="0">
                <a:solidFill>
                  <a:srgbClr val="FF0000"/>
                </a:solidFill>
                <a:latin typeface="Comic Sans MS" pitchFamily="66" charset="0"/>
              </a:rPr>
              <a:t>Treatment of mixed infections</a:t>
            </a:r>
          </a:p>
          <a:p>
            <a:r>
              <a:rPr lang="en-IN" dirty="0" smtClean="0">
                <a:latin typeface="Comic Sans MS" pitchFamily="66" charset="0"/>
              </a:rPr>
              <a:t>Mixed infections with Pf should be treated as falciparum malaria.</a:t>
            </a:r>
          </a:p>
          <a:p>
            <a:r>
              <a:rPr lang="en-IN" dirty="0" smtClean="0">
                <a:latin typeface="Comic Sans MS" pitchFamily="66" charset="0"/>
              </a:rPr>
              <a:t>Anti-relapse treatment with Primaquine to be given for 14 days.</a:t>
            </a:r>
          </a:p>
          <a:p>
            <a:pPr>
              <a:buNone/>
            </a:pPr>
            <a:r>
              <a:rPr lang="en-IN" b="1" dirty="0" smtClean="0">
                <a:solidFill>
                  <a:srgbClr val="FF0000"/>
                </a:solidFill>
                <a:latin typeface="Comic Sans MS" pitchFamily="66" charset="0"/>
              </a:rPr>
              <a:t>Treatment of malaria in pregnancy</a:t>
            </a:r>
          </a:p>
          <a:p>
            <a:r>
              <a:rPr lang="en-IN" dirty="0" smtClean="0">
                <a:latin typeface="Comic Sans MS" pitchFamily="66" charset="0"/>
              </a:rPr>
              <a:t>Pf cases: ACT in 2</a:t>
            </a:r>
            <a:r>
              <a:rPr lang="en-IN" baseline="30000" dirty="0" smtClean="0">
                <a:latin typeface="Comic Sans MS" pitchFamily="66" charset="0"/>
              </a:rPr>
              <a:t>nd</a:t>
            </a:r>
            <a:r>
              <a:rPr lang="en-IN" dirty="0" smtClean="0">
                <a:latin typeface="Comic Sans MS" pitchFamily="66" charset="0"/>
              </a:rPr>
              <a:t> &amp; 3</a:t>
            </a:r>
            <a:r>
              <a:rPr lang="en-IN" baseline="30000" dirty="0" smtClean="0">
                <a:latin typeface="Comic Sans MS" pitchFamily="66" charset="0"/>
              </a:rPr>
              <a:t>rd</a:t>
            </a:r>
            <a:r>
              <a:rPr lang="en-IN" dirty="0" smtClean="0">
                <a:latin typeface="Comic Sans MS" pitchFamily="66" charset="0"/>
              </a:rPr>
              <a:t> trimesters &amp;  quinine in 1</a:t>
            </a:r>
            <a:r>
              <a:rPr lang="en-IN" baseline="30000" dirty="0" smtClean="0">
                <a:latin typeface="Comic Sans MS" pitchFamily="66" charset="0"/>
              </a:rPr>
              <a:t>st</a:t>
            </a:r>
            <a:r>
              <a:rPr lang="en-IN" dirty="0" smtClean="0">
                <a:latin typeface="Comic Sans MS" pitchFamily="66" charset="0"/>
              </a:rPr>
              <a:t> trimester (if quinine NA, use ACT). </a:t>
            </a:r>
          </a:p>
          <a:p>
            <a:r>
              <a:rPr lang="en-IN" dirty="0" smtClean="0">
                <a:latin typeface="Comic Sans MS" pitchFamily="66" charset="0"/>
              </a:rPr>
              <a:t>P. vivax treated with Chloroquine in all trimesters.</a:t>
            </a:r>
          </a:p>
          <a:p>
            <a:r>
              <a:rPr lang="en-US" dirty="0" smtClean="0">
                <a:latin typeface="Comic Sans MS" pitchFamily="66" charset="0"/>
              </a:rPr>
              <a:t>No anti relapse treatment (Primaquine)</a:t>
            </a:r>
            <a:endParaRPr lang="en-IN" dirty="0" smtClean="0">
              <a:latin typeface="Comic Sans MS" pitchFamily="66" charset="0"/>
            </a:endParaRPr>
          </a:p>
          <a:p>
            <a:pPr>
              <a:buNone/>
            </a:pPr>
            <a:endParaRPr lang="en-IN" dirty="0" smtClean="0"/>
          </a:p>
          <a:p>
            <a:pPr>
              <a:buNone/>
            </a:pPr>
            <a:endParaRPr lang="en-IN"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ransition>
    <p:sndAc>
      <p:end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style>
          <a:lnRef idx="3">
            <a:schemeClr val="lt1"/>
          </a:lnRef>
          <a:fillRef idx="1">
            <a:schemeClr val="dk1"/>
          </a:fillRef>
          <a:effectRef idx="1">
            <a:schemeClr val="dk1"/>
          </a:effectRef>
          <a:fontRef idx="minor">
            <a:schemeClr val="lt1"/>
          </a:fontRef>
        </p:style>
        <p:txBody>
          <a:bodyPr>
            <a:normAutofit/>
          </a:bodyPr>
          <a:lstStyle/>
          <a:p>
            <a:r>
              <a:rPr lang="en-IN" sz="3600" b="1" dirty="0" smtClean="0">
                <a:solidFill>
                  <a:schemeClr val="bg1"/>
                </a:solidFill>
                <a:latin typeface="Comic Sans MS" pitchFamily="66" charset="0"/>
              </a:rPr>
              <a:t>General recommendations</a:t>
            </a:r>
            <a:endParaRPr lang="en-IN" sz="3600" b="1" dirty="0">
              <a:solidFill>
                <a:schemeClr val="bg1"/>
              </a:solidFill>
              <a:latin typeface="Comic Sans MS" pitchFamily="66" charset="0"/>
            </a:endParaRPr>
          </a:p>
        </p:txBody>
      </p:sp>
      <p:sp>
        <p:nvSpPr>
          <p:cNvPr id="3" name="Content Placeholder 2"/>
          <p:cNvSpPr>
            <a:spLocks noGrp="1"/>
          </p:cNvSpPr>
          <p:nvPr>
            <p:ph idx="1"/>
          </p:nvPr>
        </p:nvSpPr>
        <p:spPr>
          <a:xfrm>
            <a:off x="381000" y="914400"/>
            <a:ext cx="8686800" cy="5791200"/>
          </a:xfrm>
        </p:spPr>
        <p:txBody>
          <a:bodyPr>
            <a:normAutofit/>
          </a:bodyPr>
          <a:lstStyle/>
          <a:p>
            <a:pPr>
              <a:lnSpc>
                <a:spcPct val="150000"/>
              </a:lnSpc>
              <a:spcBef>
                <a:spcPts val="0"/>
              </a:spcBef>
            </a:pPr>
            <a:r>
              <a:rPr lang="en-IN" dirty="0" smtClean="0">
                <a:latin typeface="Comic Sans MS" pitchFamily="66" charset="0"/>
              </a:rPr>
              <a:t>Avoid treatment on an empty stomach. </a:t>
            </a:r>
          </a:p>
          <a:p>
            <a:pPr>
              <a:lnSpc>
                <a:spcPct val="150000"/>
              </a:lnSpc>
              <a:spcBef>
                <a:spcPts val="0"/>
              </a:spcBef>
            </a:pPr>
            <a:r>
              <a:rPr lang="en-IN" dirty="0" smtClean="0">
                <a:latin typeface="Comic Sans MS" pitchFamily="66" charset="0"/>
              </a:rPr>
              <a:t>First dose under observation &amp; repeat if vomiting occurs within 30 minutes.</a:t>
            </a:r>
          </a:p>
          <a:p>
            <a:pPr>
              <a:lnSpc>
                <a:spcPct val="150000"/>
              </a:lnSpc>
              <a:spcBef>
                <a:spcPts val="0"/>
              </a:spcBef>
            </a:pPr>
            <a:r>
              <a:rPr lang="en-IN" dirty="0" smtClean="0">
                <a:latin typeface="Comic Sans MS" pitchFamily="66" charset="0"/>
              </a:rPr>
              <a:t>Ask to report back, if no improvement after 48 hrs or situation deteriorates (Not responding to treatment).</a:t>
            </a:r>
          </a:p>
          <a:p>
            <a:pPr>
              <a:lnSpc>
                <a:spcPct val="150000"/>
              </a:lnSpc>
              <a:spcBef>
                <a:spcPts val="0"/>
              </a:spcBef>
            </a:pPr>
            <a:r>
              <a:rPr lang="en-IN" dirty="0" smtClean="0">
                <a:latin typeface="Comic Sans MS" pitchFamily="66" charset="0"/>
              </a:rPr>
              <a:t>Also examine for concomitant illnesses.</a:t>
            </a:r>
            <a:endParaRPr lang="en-IN" dirty="0">
              <a:latin typeface="Comic Sans MS" pitchFamily="66"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ransition>
    <p:sndAc>
      <p:end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style>
          <a:lnRef idx="3">
            <a:schemeClr val="lt1"/>
          </a:lnRef>
          <a:fillRef idx="1">
            <a:schemeClr val="dk1"/>
          </a:fillRef>
          <a:effectRef idx="1">
            <a:schemeClr val="dk1"/>
          </a:effectRef>
          <a:fontRef idx="minor">
            <a:schemeClr val="lt1"/>
          </a:fontRef>
        </p:style>
        <p:txBody>
          <a:bodyPr>
            <a:noAutofit/>
          </a:bodyPr>
          <a:lstStyle/>
          <a:p>
            <a:r>
              <a:rPr lang="en-IN" sz="3600" b="1" dirty="0" smtClean="0">
                <a:solidFill>
                  <a:schemeClr val="bg1"/>
                </a:solidFill>
                <a:latin typeface="Comic Sans MS" pitchFamily="66" charset="0"/>
              </a:rPr>
              <a:t>Chemoprophylaxis</a:t>
            </a:r>
            <a:endParaRPr lang="en-IN" sz="3600" b="1" dirty="0">
              <a:solidFill>
                <a:schemeClr val="bg1"/>
              </a:solidFill>
              <a:latin typeface="Comic Sans MS" pitchFamily="66" charset="0"/>
            </a:endParaRPr>
          </a:p>
        </p:txBody>
      </p:sp>
      <p:sp>
        <p:nvSpPr>
          <p:cNvPr id="3" name="Content Placeholder 2"/>
          <p:cNvSpPr>
            <a:spLocks noGrp="1"/>
          </p:cNvSpPr>
          <p:nvPr>
            <p:ph idx="1"/>
          </p:nvPr>
        </p:nvSpPr>
        <p:spPr>
          <a:xfrm>
            <a:off x="228600" y="990600"/>
            <a:ext cx="8686800" cy="5715000"/>
          </a:xfrm>
        </p:spPr>
        <p:txBody>
          <a:bodyPr>
            <a:noAutofit/>
          </a:bodyPr>
          <a:lstStyle/>
          <a:p>
            <a:pPr>
              <a:lnSpc>
                <a:spcPct val="150000"/>
              </a:lnSpc>
              <a:spcBef>
                <a:spcPts val="0"/>
              </a:spcBef>
              <a:buNone/>
            </a:pPr>
            <a:r>
              <a:rPr lang="en-IN" sz="2600" dirty="0" smtClean="0">
                <a:latin typeface="Comic Sans MS" pitchFamily="66" charset="0"/>
              </a:rPr>
              <a:t>Recommended for </a:t>
            </a:r>
          </a:p>
          <a:p>
            <a:pPr>
              <a:lnSpc>
                <a:spcPct val="150000"/>
              </a:lnSpc>
              <a:spcBef>
                <a:spcPts val="0"/>
              </a:spcBef>
            </a:pPr>
            <a:r>
              <a:rPr lang="en-IN" sz="2600" dirty="0" smtClean="0">
                <a:latin typeface="Comic Sans MS" pitchFamily="66" charset="0"/>
              </a:rPr>
              <a:t>Travellers to endemic areas,</a:t>
            </a:r>
          </a:p>
          <a:p>
            <a:pPr>
              <a:lnSpc>
                <a:spcPct val="150000"/>
              </a:lnSpc>
              <a:spcBef>
                <a:spcPts val="0"/>
              </a:spcBef>
            </a:pPr>
            <a:r>
              <a:rPr lang="en-IN" sz="2600" dirty="0" smtClean="0">
                <a:latin typeface="Comic Sans MS" pitchFamily="66" charset="0"/>
              </a:rPr>
              <a:t> Migrant labourers &amp; </a:t>
            </a:r>
          </a:p>
          <a:p>
            <a:pPr>
              <a:lnSpc>
                <a:spcPct val="150000"/>
              </a:lnSpc>
              <a:spcBef>
                <a:spcPts val="0"/>
              </a:spcBef>
            </a:pPr>
            <a:r>
              <a:rPr lang="en-IN" sz="2600" dirty="0" smtClean="0">
                <a:latin typeface="Comic Sans MS" pitchFamily="66" charset="0"/>
              </a:rPr>
              <a:t>Military personnel exposed to highly endemic areas.</a:t>
            </a:r>
          </a:p>
          <a:p>
            <a:pPr algn="just">
              <a:lnSpc>
                <a:spcPct val="150000"/>
              </a:lnSpc>
              <a:spcBef>
                <a:spcPts val="0"/>
              </a:spcBef>
              <a:buNone/>
            </a:pPr>
            <a:r>
              <a:rPr lang="en-US" sz="2600" dirty="0" smtClean="0">
                <a:latin typeface="Comic Sans MS" pitchFamily="66" charset="0"/>
              </a:rPr>
              <a:t>Chloroquine no longer considered effective for Pf in India; not used for chemoprophylaxis.  </a:t>
            </a:r>
          </a:p>
          <a:p>
            <a:pPr algn="just">
              <a:lnSpc>
                <a:spcPct val="150000"/>
              </a:lnSpc>
              <a:spcBef>
                <a:spcPts val="0"/>
              </a:spcBef>
              <a:buNone/>
            </a:pPr>
            <a:r>
              <a:rPr lang="en-IN" sz="2600" b="1" dirty="0" smtClean="0">
                <a:latin typeface="Comic Sans MS" pitchFamily="66" charset="0"/>
              </a:rPr>
              <a:t>Pregnancy</a:t>
            </a:r>
            <a:r>
              <a:rPr lang="en-IN" sz="2600" dirty="0" smtClean="0">
                <a:latin typeface="Comic Sans MS" pitchFamily="66" charset="0"/>
              </a:rPr>
              <a:t>: It is </a:t>
            </a:r>
            <a:r>
              <a:rPr lang="en-US" sz="2600" dirty="0" smtClean="0">
                <a:latin typeface="Comic Sans MS" pitchFamily="66" charset="0"/>
              </a:rPr>
              <a:t>not recommended now &amp; u</a:t>
            </a:r>
            <a:r>
              <a:rPr lang="en-IN" sz="2600" dirty="0" smtClean="0">
                <a:latin typeface="Comic Sans MS" pitchFamily="66" charset="0"/>
              </a:rPr>
              <a:t>se of personal protection measures (ITBN, Repellents etc)  are encouraged.</a:t>
            </a:r>
            <a:endParaRPr lang="en-IN" sz="2600" dirty="0">
              <a:latin typeface="Comic Sans MS" pitchFamily="66"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ransition>
    <p:sndAc>
      <p:end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639762"/>
          </a:xfrm>
        </p:spPr>
        <p:style>
          <a:lnRef idx="3">
            <a:schemeClr val="lt1"/>
          </a:lnRef>
          <a:fillRef idx="1">
            <a:schemeClr val="dk1"/>
          </a:fillRef>
          <a:effectRef idx="1">
            <a:schemeClr val="dk1"/>
          </a:effectRef>
          <a:fontRef idx="minor">
            <a:schemeClr val="lt1"/>
          </a:fontRef>
        </p:style>
        <p:txBody>
          <a:bodyPr>
            <a:noAutofit/>
          </a:bodyPr>
          <a:lstStyle/>
          <a:p>
            <a:r>
              <a:rPr lang="en-IN" sz="2800" b="1" dirty="0" smtClean="0">
                <a:solidFill>
                  <a:schemeClr val="bg1"/>
                </a:solidFill>
                <a:latin typeface="Comic Sans MS" pitchFamily="66" charset="0"/>
              </a:rPr>
              <a:t>Short-term chemoprophylaxis (&lt; 6 weeks)</a:t>
            </a:r>
            <a:endParaRPr lang="en-IN" sz="2800" b="1" dirty="0">
              <a:solidFill>
                <a:schemeClr val="bg1"/>
              </a:solidFill>
              <a:latin typeface="Comic Sans MS" pitchFamily="66" charset="0"/>
            </a:endParaRPr>
          </a:p>
        </p:txBody>
      </p:sp>
      <p:sp>
        <p:nvSpPr>
          <p:cNvPr id="3" name="Content Placeholder 2"/>
          <p:cNvSpPr>
            <a:spLocks noGrp="1"/>
          </p:cNvSpPr>
          <p:nvPr>
            <p:ph idx="1"/>
          </p:nvPr>
        </p:nvSpPr>
        <p:spPr>
          <a:xfrm>
            <a:off x="228600" y="914400"/>
            <a:ext cx="8686800" cy="5715000"/>
          </a:xfrm>
        </p:spPr>
        <p:txBody>
          <a:bodyPr>
            <a:normAutofit lnSpcReduction="10000"/>
          </a:bodyPr>
          <a:lstStyle/>
          <a:p>
            <a:pPr>
              <a:lnSpc>
                <a:spcPct val="150000"/>
              </a:lnSpc>
              <a:spcBef>
                <a:spcPts val="0"/>
              </a:spcBef>
            </a:pPr>
            <a:r>
              <a:rPr lang="en-IN" b="1" dirty="0" smtClean="0">
                <a:solidFill>
                  <a:srgbClr val="FF0000"/>
                </a:solidFill>
                <a:latin typeface="Comic Sans MS" pitchFamily="66" charset="0"/>
              </a:rPr>
              <a:t>Doxycycline</a:t>
            </a:r>
            <a:r>
              <a:rPr lang="en-IN" b="1" dirty="0" smtClean="0">
                <a:latin typeface="Comic Sans MS" pitchFamily="66" charset="0"/>
              </a:rPr>
              <a:t>: </a:t>
            </a:r>
            <a:r>
              <a:rPr lang="en-IN" dirty="0" smtClean="0">
                <a:latin typeface="Comic Sans MS" pitchFamily="66" charset="0"/>
              </a:rPr>
              <a:t>100 mg daily in adults and 1.5 mg/kg body weight for children &gt; 8 years old for &lt; 8 years Clindamycin used. </a:t>
            </a:r>
          </a:p>
          <a:p>
            <a:pPr>
              <a:lnSpc>
                <a:spcPct val="150000"/>
              </a:lnSpc>
              <a:spcBef>
                <a:spcPts val="0"/>
              </a:spcBef>
            </a:pPr>
            <a:r>
              <a:rPr lang="en-IN" dirty="0" smtClean="0">
                <a:latin typeface="Comic Sans MS" pitchFamily="66" charset="0"/>
              </a:rPr>
              <a:t>Drug is started 2 days before travel &amp; continued for 4 weeks after leaving the malarious area.</a:t>
            </a:r>
          </a:p>
          <a:p>
            <a:pPr>
              <a:lnSpc>
                <a:spcPct val="150000"/>
              </a:lnSpc>
              <a:spcBef>
                <a:spcPts val="0"/>
              </a:spcBef>
            </a:pPr>
            <a:r>
              <a:rPr lang="en-IN" dirty="0" smtClean="0">
                <a:latin typeface="Comic Sans MS" pitchFamily="66" charset="0"/>
              </a:rPr>
              <a:t>Contraindicated in pregnant/ lactating women &amp; children &lt; 8 years. </a:t>
            </a:r>
            <a:endParaRPr lang="en-IN" dirty="0">
              <a:latin typeface="Comic Sans MS" pitchFamily="66"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ransition>
    <p:sndAc>
      <p:end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style>
          <a:lnRef idx="3">
            <a:schemeClr val="lt1"/>
          </a:lnRef>
          <a:fillRef idx="1">
            <a:schemeClr val="dk1"/>
          </a:fillRef>
          <a:effectRef idx="1">
            <a:schemeClr val="dk1"/>
          </a:effectRef>
          <a:fontRef idx="minor">
            <a:schemeClr val="lt1"/>
          </a:fontRef>
        </p:style>
        <p:txBody>
          <a:bodyPr>
            <a:noAutofit/>
          </a:bodyPr>
          <a:lstStyle/>
          <a:p>
            <a:r>
              <a:rPr lang="en-IN" sz="2800" b="1" dirty="0" smtClean="0">
                <a:solidFill>
                  <a:schemeClr val="bg1"/>
                </a:solidFill>
                <a:latin typeface="Comic Sans MS" pitchFamily="66" charset="0"/>
              </a:rPr>
              <a:t>Long-term chemoprophylaxis (&gt; 6 weeks)</a:t>
            </a:r>
            <a:endParaRPr lang="en-IN" sz="2800" b="1" dirty="0">
              <a:solidFill>
                <a:schemeClr val="bg1"/>
              </a:solidFill>
              <a:latin typeface="Comic Sans MS" pitchFamily="66" charset="0"/>
            </a:endParaRPr>
          </a:p>
        </p:txBody>
      </p:sp>
      <p:sp>
        <p:nvSpPr>
          <p:cNvPr id="3" name="Content Placeholder 2"/>
          <p:cNvSpPr>
            <a:spLocks noGrp="1"/>
          </p:cNvSpPr>
          <p:nvPr>
            <p:ph idx="1"/>
          </p:nvPr>
        </p:nvSpPr>
        <p:spPr>
          <a:xfrm>
            <a:off x="457200" y="1112837"/>
            <a:ext cx="8610600" cy="5287963"/>
          </a:xfrm>
        </p:spPr>
        <p:txBody>
          <a:bodyPr/>
          <a:lstStyle/>
          <a:p>
            <a:pPr>
              <a:lnSpc>
                <a:spcPct val="150000"/>
              </a:lnSpc>
              <a:spcBef>
                <a:spcPts val="0"/>
              </a:spcBef>
            </a:pPr>
            <a:r>
              <a:rPr lang="en-IN" b="1" dirty="0" smtClean="0">
                <a:solidFill>
                  <a:srgbClr val="FF0000"/>
                </a:solidFill>
                <a:latin typeface="Comic Sans MS" pitchFamily="66" charset="0"/>
              </a:rPr>
              <a:t>Mefloquine:</a:t>
            </a:r>
            <a:r>
              <a:rPr lang="en-IN" dirty="0" smtClean="0">
                <a:solidFill>
                  <a:srgbClr val="FF0000"/>
                </a:solidFill>
                <a:latin typeface="Comic Sans MS" pitchFamily="66" charset="0"/>
              </a:rPr>
              <a:t> </a:t>
            </a:r>
          </a:p>
          <a:p>
            <a:pPr>
              <a:lnSpc>
                <a:spcPct val="150000"/>
              </a:lnSpc>
              <a:spcBef>
                <a:spcPts val="0"/>
              </a:spcBef>
              <a:buNone/>
            </a:pPr>
            <a:r>
              <a:rPr lang="en-IN" dirty="0" smtClean="0">
                <a:latin typeface="Comic Sans MS" pitchFamily="66" charset="0"/>
              </a:rPr>
              <a:t>	5 mg/kg BW (up to 250 mg) weekly </a:t>
            </a:r>
          </a:p>
          <a:p>
            <a:pPr>
              <a:lnSpc>
                <a:spcPct val="150000"/>
              </a:lnSpc>
              <a:spcBef>
                <a:spcPts val="0"/>
              </a:spcBef>
              <a:buNone/>
            </a:pPr>
            <a:r>
              <a:rPr lang="en-IN" dirty="0" smtClean="0">
                <a:latin typeface="Comic Sans MS" pitchFamily="66" charset="0"/>
              </a:rPr>
              <a:t>	To be taken 2 weeks before, and till 4 weeks after leaving the area.</a:t>
            </a:r>
          </a:p>
          <a:p>
            <a:pPr>
              <a:lnSpc>
                <a:spcPct val="150000"/>
              </a:lnSpc>
              <a:spcBef>
                <a:spcPts val="0"/>
              </a:spcBef>
              <a:buNone/>
            </a:pPr>
            <a:r>
              <a:rPr lang="en-IN" dirty="0" smtClean="0">
                <a:solidFill>
                  <a:srgbClr val="FF0000"/>
                </a:solidFill>
                <a:latin typeface="Comic Sans MS" pitchFamily="66" charset="0"/>
              </a:rPr>
              <a:t>	Contraindicated </a:t>
            </a:r>
            <a:r>
              <a:rPr lang="en-IN" dirty="0" smtClean="0">
                <a:latin typeface="Comic Sans MS" pitchFamily="66" charset="0"/>
              </a:rPr>
              <a:t>in cases with H/O convulsions, neuropsychiatric and cardiac conditions.</a:t>
            </a:r>
            <a:endParaRPr lang="en-IN" dirty="0">
              <a:latin typeface="Comic Sans MS" pitchFamily="66"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ransition>
    <p:sndAc>
      <p:end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09BC267E-EB77-4C4D-8C5C-DF8FF8F05DF9}" type="slidenum">
              <a:rPr lang="en-US"/>
              <a:pPr/>
              <a:t>2</a:t>
            </a:fld>
            <a:endParaRPr lang="en-US"/>
          </a:p>
        </p:txBody>
      </p:sp>
      <p:sp>
        <p:nvSpPr>
          <p:cNvPr id="55298" name="Rectangle 2"/>
          <p:cNvSpPr>
            <a:spLocks noChangeArrowheads="1"/>
          </p:cNvSpPr>
          <p:nvPr/>
        </p:nvSpPr>
        <p:spPr bwMode="auto">
          <a:xfrm>
            <a:off x="2286000" y="304800"/>
            <a:ext cx="3764172" cy="923330"/>
          </a:xfrm>
          <a:prstGeom prst="rect">
            <a:avLst/>
          </a:prstGeom>
          <a:ln>
            <a:headEnd/>
            <a:tailEnd/>
          </a:ln>
        </p:spPr>
        <p:style>
          <a:lnRef idx="3">
            <a:schemeClr val="lt1"/>
          </a:lnRef>
          <a:fillRef idx="1">
            <a:schemeClr val="dk1"/>
          </a:fillRef>
          <a:effectRef idx="1">
            <a:schemeClr val="dk1"/>
          </a:effectRef>
          <a:fontRef idx="minor">
            <a:schemeClr val="lt1"/>
          </a:fontRef>
        </p:style>
        <p:txBody>
          <a:bodyPr wrap="none">
            <a:spAutoFit/>
          </a:bodyPr>
          <a:lstStyle/>
          <a:p>
            <a:r>
              <a:rPr lang="en-US" sz="5400" i="1" dirty="0" smtClean="0">
                <a:solidFill>
                  <a:schemeClr val="bg1"/>
                </a:solidFill>
                <a:latin typeface="Verdana" pitchFamily="34" charset="0"/>
              </a:rPr>
              <a:t>Why now?</a:t>
            </a:r>
            <a:endParaRPr lang="en-GB" sz="5400" i="1" dirty="0">
              <a:solidFill>
                <a:schemeClr val="bg1"/>
              </a:solidFill>
              <a:latin typeface="Verdana" pitchFamily="34" charset="0"/>
            </a:endParaRPr>
          </a:p>
        </p:txBody>
      </p:sp>
      <p:pic>
        <p:nvPicPr>
          <p:cNvPr id="55300" name="Picture 4" descr="MCj03631680000[1]"/>
          <p:cNvPicPr>
            <a:picLocks noChangeAspect="1" noChangeArrowheads="1"/>
          </p:cNvPicPr>
          <p:nvPr/>
        </p:nvPicPr>
        <p:blipFill>
          <a:blip r:embed="rId2"/>
          <a:srcRect/>
          <a:stretch>
            <a:fillRect/>
          </a:stretch>
        </p:blipFill>
        <p:spPr bwMode="auto">
          <a:xfrm rot="1869827">
            <a:off x="6448656" y="1773376"/>
            <a:ext cx="1303518" cy="1552645"/>
          </a:xfrm>
          <a:prstGeom prst="rect">
            <a:avLst/>
          </a:prstGeom>
          <a:noFill/>
        </p:spPr>
      </p:pic>
      <p:pic>
        <p:nvPicPr>
          <p:cNvPr id="55301" name="Picture 5" descr="MCj03631680000[1]"/>
          <p:cNvPicPr>
            <a:picLocks noChangeAspect="1" noChangeArrowheads="1"/>
          </p:cNvPicPr>
          <p:nvPr/>
        </p:nvPicPr>
        <p:blipFill>
          <a:blip r:embed="rId2"/>
          <a:srcRect/>
          <a:stretch>
            <a:fillRect/>
          </a:stretch>
        </p:blipFill>
        <p:spPr bwMode="auto">
          <a:xfrm rot="2320100">
            <a:off x="6648934" y="3933839"/>
            <a:ext cx="1497450" cy="1793679"/>
          </a:xfrm>
          <a:prstGeom prst="rect">
            <a:avLst/>
          </a:prstGeom>
          <a:noFill/>
        </p:spPr>
      </p:pic>
      <p:pic>
        <p:nvPicPr>
          <p:cNvPr id="55302" name="Picture 6" descr="MCj03631680000[1]"/>
          <p:cNvPicPr>
            <a:picLocks noChangeAspect="1" noChangeArrowheads="1"/>
          </p:cNvPicPr>
          <p:nvPr/>
        </p:nvPicPr>
        <p:blipFill>
          <a:blip r:embed="rId2"/>
          <a:srcRect/>
          <a:stretch>
            <a:fillRect/>
          </a:stretch>
        </p:blipFill>
        <p:spPr bwMode="auto">
          <a:xfrm rot="-2064707">
            <a:off x="804940" y="1778918"/>
            <a:ext cx="1028700" cy="1279525"/>
          </a:xfrm>
          <a:prstGeom prst="rect">
            <a:avLst/>
          </a:prstGeom>
          <a:noFill/>
        </p:spPr>
      </p:pic>
      <p:pic>
        <p:nvPicPr>
          <p:cNvPr id="55303" name="Picture 7" descr="MCj03631680000[1]"/>
          <p:cNvPicPr>
            <a:picLocks noChangeAspect="1" noChangeArrowheads="1"/>
          </p:cNvPicPr>
          <p:nvPr/>
        </p:nvPicPr>
        <p:blipFill>
          <a:blip r:embed="rId2"/>
          <a:srcRect/>
          <a:stretch>
            <a:fillRect/>
          </a:stretch>
        </p:blipFill>
        <p:spPr bwMode="auto">
          <a:xfrm rot="-1729493">
            <a:off x="1089649" y="4366925"/>
            <a:ext cx="1068387" cy="1317625"/>
          </a:xfrm>
          <a:prstGeom prst="rect">
            <a:avLst/>
          </a:prstGeom>
          <a:noFill/>
        </p:spPr>
      </p:pic>
      <p:pic>
        <p:nvPicPr>
          <p:cNvPr id="10" name="Picture 3" descr="man2"/>
          <p:cNvPicPr>
            <a:picLocks noChangeAspect="1" noChangeArrowheads="1"/>
          </p:cNvPicPr>
          <p:nvPr/>
        </p:nvPicPr>
        <p:blipFill>
          <a:blip r:embed="rId3"/>
          <a:srcRect/>
          <a:stretch>
            <a:fillRect/>
          </a:stretch>
        </p:blipFill>
        <p:spPr>
          <a:xfrm>
            <a:off x="2362200" y="1600200"/>
            <a:ext cx="3657600" cy="4876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10600" cy="6324600"/>
          </a:xfrm>
        </p:spPr>
        <p:txBody>
          <a:bodyPr>
            <a:noAutofit/>
          </a:bodyPr>
          <a:lstStyle/>
          <a:p>
            <a:pPr>
              <a:lnSpc>
                <a:spcPct val="130000"/>
              </a:lnSpc>
              <a:spcBef>
                <a:spcPts val="0"/>
              </a:spcBef>
              <a:buNone/>
            </a:pPr>
            <a:r>
              <a:rPr lang="en-IN" sz="2700" b="1" dirty="0" smtClean="0">
                <a:solidFill>
                  <a:srgbClr val="FF0000"/>
                </a:solidFill>
                <a:latin typeface="Comic Sans MS" pitchFamily="66" charset="0"/>
              </a:rPr>
              <a:t>Treatment Failure/ drug resistance: </a:t>
            </a:r>
            <a:r>
              <a:rPr lang="en-IN" sz="2700" dirty="0" smtClean="0">
                <a:latin typeface="Comic Sans MS" pitchFamily="66" charset="0"/>
              </a:rPr>
              <a:t>“Cure” if no fever &amp; parasitemia till 28 days otherwise - Treatment Failure/ drug resistance</a:t>
            </a:r>
            <a:r>
              <a:rPr lang="en-IN" sz="2700" b="1" dirty="0" smtClean="0">
                <a:solidFill>
                  <a:srgbClr val="FF0000"/>
                </a:solidFill>
                <a:latin typeface="Comic Sans MS" pitchFamily="66" charset="0"/>
              </a:rPr>
              <a:t> </a:t>
            </a:r>
          </a:p>
          <a:p>
            <a:pPr>
              <a:lnSpc>
                <a:spcPct val="130000"/>
              </a:lnSpc>
              <a:spcBef>
                <a:spcPts val="0"/>
              </a:spcBef>
              <a:buNone/>
            </a:pPr>
            <a:r>
              <a:rPr lang="en-IN" sz="2700" b="1" dirty="0" smtClean="0">
                <a:solidFill>
                  <a:srgbClr val="FF0000"/>
                </a:solidFill>
                <a:latin typeface="Comic Sans MS" pitchFamily="66" charset="0"/>
              </a:rPr>
              <a:t>1. Early treatment failure (ETF)</a:t>
            </a:r>
          </a:p>
          <a:p>
            <a:pPr>
              <a:lnSpc>
                <a:spcPct val="130000"/>
              </a:lnSpc>
              <a:spcBef>
                <a:spcPts val="0"/>
              </a:spcBef>
            </a:pPr>
            <a:r>
              <a:rPr lang="en-IN" sz="2700" dirty="0" smtClean="0">
                <a:latin typeface="Comic Sans MS" pitchFamily="66" charset="0"/>
              </a:rPr>
              <a:t>Development of danger signs/ severe malaria on Day 1, 2 or 3, in presence of parasitemia, or</a:t>
            </a:r>
          </a:p>
          <a:p>
            <a:pPr>
              <a:lnSpc>
                <a:spcPct val="130000"/>
              </a:lnSpc>
              <a:spcBef>
                <a:spcPts val="0"/>
              </a:spcBef>
            </a:pPr>
            <a:r>
              <a:rPr lang="en-IN" sz="2700" dirty="0" smtClean="0">
                <a:latin typeface="Comic Sans MS" pitchFamily="66" charset="0"/>
              </a:rPr>
              <a:t>Parasitaemia on Day 2 higher than Day 0, irrespective of axillary temperature, or</a:t>
            </a:r>
          </a:p>
          <a:p>
            <a:pPr>
              <a:lnSpc>
                <a:spcPct val="130000"/>
              </a:lnSpc>
              <a:spcBef>
                <a:spcPts val="0"/>
              </a:spcBef>
            </a:pPr>
            <a:r>
              <a:rPr lang="en-IN" sz="2700" dirty="0" smtClean="0">
                <a:latin typeface="Comic Sans MS" pitchFamily="66" charset="0"/>
              </a:rPr>
              <a:t>Parasitaemia on Day 3 with axillary temperature &gt; 37.5°C, or</a:t>
            </a:r>
          </a:p>
          <a:p>
            <a:pPr>
              <a:lnSpc>
                <a:spcPct val="130000"/>
              </a:lnSpc>
              <a:spcBef>
                <a:spcPts val="0"/>
              </a:spcBef>
            </a:pPr>
            <a:r>
              <a:rPr lang="en-IN" sz="2700" dirty="0" smtClean="0">
                <a:latin typeface="Comic Sans MS" pitchFamily="66" charset="0"/>
              </a:rPr>
              <a:t>Parasitaemia on Day 3, &gt;25% of count on Day 0 irrespective of axillary temperature, </a:t>
            </a:r>
            <a:endParaRPr lang="en-IN" sz="2700" dirty="0">
              <a:latin typeface="Comic Sans MS" pitchFamily="66"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ransition>
    <p:sndAc>
      <p:end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fontScale="25000" lnSpcReduction="20000"/>
          </a:bodyPr>
          <a:lstStyle/>
          <a:p>
            <a:pPr>
              <a:lnSpc>
                <a:spcPct val="180000"/>
              </a:lnSpc>
              <a:spcBef>
                <a:spcPts val="0"/>
              </a:spcBef>
              <a:buNone/>
            </a:pPr>
            <a:r>
              <a:rPr lang="en-IN" sz="9600" b="1" dirty="0" smtClean="0">
                <a:solidFill>
                  <a:srgbClr val="FF0000"/>
                </a:solidFill>
                <a:latin typeface="Comic Sans MS" pitchFamily="66" charset="0"/>
              </a:rPr>
              <a:t>2. Late clinical failure (LCF)</a:t>
            </a:r>
          </a:p>
          <a:p>
            <a:pPr>
              <a:lnSpc>
                <a:spcPct val="180000"/>
              </a:lnSpc>
              <a:spcBef>
                <a:spcPts val="0"/>
              </a:spcBef>
            </a:pPr>
            <a:r>
              <a:rPr lang="en-IN" sz="9600" dirty="0" smtClean="0">
                <a:latin typeface="Comic Sans MS" pitchFamily="66" charset="0"/>
              </a:rPr>
              <a:t>Development of danger signs or severe malaria in the presence of parasitaemia on any day between Day 4 and Day 28 (42) or</a:t>
            </a:r>
          </a:p>
          <a:p>
            <a:pPr>
              <a:lnSpc>
                <a:spcPct val="180000"/>
              </a:lnSpc>
              <a:spcBef>
                <a:spcPts val="0"/>
              </a:spcBef>
            </a:pPr>
            <a:r>
              <a:rPr lang="en-IN" sz="9600" dirty="0" smtClean="0">
                <a:latin typeface="Comic Sans MS" pitchFamily="66" charset="0"/>
              </a:rPr>
              <a:t>Presence of parasitaemia on any day between Day 4 and Day 28 (42) with axillary temperature &gt; 37.5°C.</a:t>
            </a:r>
          </a:p>
          <a:p>
            <a:pPr>
              <a:lnSpc>
                <a:spcPct val="180000"/>
              </a:lnSpc>
              <a:spcBef>
                <a:spcPts val="0"/>
              </a:spcBef>
              <a:buNone/>
            </a:pPr>
            <a:r>
              <a:rPr lang="en-US" sz="9600" dirty="0" smtClean="0">
                <a:latin typeface="Comic Sans MS" pitchFamily="66" charset="0"/>
              </a:rPr>
              <a:t>	</a:t>
            </a:r>
            <a:r>
              <a:rPr lang="en-US" sz="9600" dirty="0" smtClean="0">
                <a:solidFill>
                  <a:srgbClr val="FF0000"/>
                </a:solidFill>
                <a:latin typeface="Comic Sans MS" pitchFamily="66" charset="0"/>
              </a:rPr>
              <a:t>provided it did not meet criteria of ETF</a:t>
            </a:r>
            <a:endParaRPr lang="en-IN" sz="9600" dirty="0" smtClean="0">
              <a:solidFill>
                <a:srgbClr val="FF0000"/>
              </a:solidFill>
              <a:latin typeface="Comic Sans MS" pitchFamily="66" charset="0"/>
            </a:endParaRPr>
          </a:p>
          <a:p>
            <a:pPr>
              <a:lnSpc>
                <a:spcPct val="180000"/>
              </a:lnSpc>
              <a:spcBef>
                <a:spcPts val="0"/>
              </a:spcBef>
              <a:buNone/>
            </a:pPr>
            <a:r>
              <a:rPr lang="en-IN" sz="9600" b="1" dirty="0" smtClean="0">
                <a:solidFill>
                  <a:srgbClr val="FF0000"/>
                </a:solidFill>
                <a:latin typeface="Comic Sans MS" pitchFamily="66" charset="0"/>
              </a:rPr>
              <a:t>3. Late parasitological failure (LPF)</a:t>
            </a:r>
            <a:r>
              <a:rPr lang="en-IN" sz="9600" dirty="0" smtClean="0">
                <a:solidFill>
                  <a:srgbClr val="FF0000"/>
                </a:solidFill>
                <a:latin typeface="Comic Sans MS" pitchFamily="66" charset="0"/>
              </a:rPr>
              <a:t> </a:t>
            </a:r>
          </a:p>
          <a:p>
            <a:pPr>
              <a:lnSpc>
                <a:spcPct val="180000"/>
              </a:lnSpc>
              <a:spcBef>
                <a:spcPts val="0"/>
              </a:spcBef>
            </a:pPr>
            <a:r>
              <a:rPr lang="en-IN" sz="9600" dirty="0" smtClean="0">
                <a:latin typeface="Comic Sans MS" pitchFamily="66" charset="0"/>
              </a:rPr>
              <a:t>Presence of parasitemia any day between 7 - 28 Days irrespective of </a:t>
            </a:r>
            <a:r>
              <a:rPr lang="en-IN" sz="9600" dirty="0" err="1" smtClean="0">
                <a:latin typeface="Comic Sans MS" pitchFamily="66" charset="0"/>
              </a:rPr>
              <a:t>axillary</a:t>
            </a:r>
            <a:r>
              <a:rPr lang="en-IN" sz="9600" dirty="0" smtClean="0">
                <a:latin typeface="Comic Sans MS" pitchFamily="66" charset="0"/>
              </a:rPr>
              <a:t> temperature</a:t>
            </a:r>
          </a:p>
          <a:p>
            <a:pPr>
              <a:lnSpc>
                <a:spcPct val="180000"/>
              </a:lnSpc>
              <a:spcBef>
                <a:spcPts val="0"/>
              </a:spcBef>
              <a:buNone/>
            </a:pPr>
            <a:r>
              <a:rPr lang="en-US" sz="9600" dirty="0" smtClean="0">
                <a:latin typeface="Comic Sans MS" pitchFamily="66" charset="0"/>
              </a:rPr>
              <a:t>Such cases should get alternative ACT or quinine with Doxy</a:t>
            </a:r>
            <a:endParaRPr lang="en-IN" sz="9600" dirty="0" smtClean="0">
              <a:latin typeface="Comic Sans MS" pitchFamily="66" charset="0"/>
            </a:endParaRPr>
          </a:p>
          <a:p>
            <a:pPr>
              <a:buNone/>
            </a:pPr>
            <a:endParaRPr lang="en-IN" dirty="0"/>
          </a:p>
        </p:txBody>
      </p:sp>
      <p:sp>
        <p:nvSpPr>
          <p:cNvPr id="4" name="Slide Number Placeholder 3"/>
          <p:cNvSpPr>
            <a:spLocks noGrp="1"/>
          </p:cNvSpPr>
          <p:nvPr>
            <p:ph type="sldNum" sz="quarter" idx="12"/>
          </p:nvPr>
        </p:nvSpPr>
        <p:spPr>
          <a:xfrm>
            <a:off x="6400800" y="6492875"/>
            <a:ext cx="2133600" cy="365125"/>
          </a:xfrm>
        </p:spPr>
        <p:txBody>
          <a:bodyPr/>
          <a:lstStyle/>
          <a:p>
            <a:fld id="{B6F15528-21DE-4FAA-801E-634DDDAF4B2B}" type="slidenum">
              <a:rPr lang="en-US" smtClean="0"/>
              <a:pPr/>
              <a:t>21</a:t>
            </a:fld>
            <a:endParaRPr lang="en-US"/>
          </a:p>
        </p:txBody>
      </p:sp>
    </p:spTree>
  </p:cSld>
  <p:clrMapOvr>
    <a:masterClrMapping/>
  </p:clrMapOvr>
  <p:transition>
    <p:sndAc>
      <p:end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04800" y="390525"/>
            <a:ext cx="8458199" cy="607695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3" name="TextBox 2"/>
          <p:cNvSpPr txBox="1"/>
          <p:nvPr/>
        </p:nvSpPr>
        <p:spPr>
          <a:xfrm>
            <a:off x="304800" y="5830669"/>
            <a:ext cx="8458200"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3600" b="1" dirty="0" smtClean="0">
                <a:solidFill>
                  <a:schemeClr val="bg1"/>
                </a:solidFill>
                <a:latin typeface="Comic Sans MS" pitchFamily="66" charset="0"/>
              </a:rPr>
              <a:t>Severe Malaria &amp; its management</a:t>
            </a:r>
            <a:endParaRPr lang="en-IN" sz="3600" b="1" dirty="0">
              <a:solidFill>
                <a:schemeClr val="bg1"/>
              </a:solidFill>
              <a:latin typeface="Comic Sans MS" pitchFamily="66" charset="0"/>
            </a:endParaRPr>
          </a:p>
        </p:txBody>
      </p:sp>
    </p:spTree>
  </p:cSld>
  <p:clrMapOvr>
    <a:masterClrMapping/>
  </p:clrMapOvr>
  <p:transition>
    <p:sndAc>
      <p:end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style>
          <a:lnRef idx="3">
            <a:schemeClr val="lt1"/>
          </a:lnRef>
          <a:fillRef idx="1">
            <a:schemeClr val="dk1"/>
          </a:fillRef>
          <a:effectRef idx="1">
            <a:schemeClr val="dk1"/>
          </a:effectRef>
          <a:fontRef idx="minor">
            <a:schemeClr val="lt1"/>
          </a:fontRef>
        </p:style>
        <p:txBody>
          <a:bodyPr>
            <a:noAutofit/>
          </a:bodyPr>
          <a:lstStyle/>
          <a:p>
            <a:r>
              <a:rPr lang="en-IN" sz="4000" b="1" dirty="0" smtClean="0">
                <a:solidFill>
                  <a:schemeClr val="bg1"/>
                </a:solidFill>
                <a:latin typeface="Comic Sans MS" pitchFamily="66" charset="0"/>
              </a:rPr>
              <a:t>Severe malaria</a:t>
            </a:r>
            <a:endParaRPr lang="en-IN" sz="4000" b="1" dirty="0">
              <a:solidFill>
                <a:schemeClr val="bg1"/>
              </a:solidFill>
              <a:latin typeface="Comic Sans MS" pitchFamily="66" charset="0"/>
            </a:endParaRPr>
          </a:p>
        </p:txBody>
      </p:sp>
      <p:sp>
        <p:nvSpPr>
          <p:cNvPr id="3" name="Content Placeholder 2"/>
          <p:cNvSpPr>
            <a:spLocks noGrp="1"/>
          </p:cNvSpPr>
          <p:nvPr>
            <p:ph idx="1"/>
          </p:nvPr>
        </p:nvSpPr>
        <p:spPr>
          <a:xfrm>
            <a:off x="457200" y="990600"/>
            <a:ext cx="8686800" cy="5943600"/>
          </a:xfrm>
        </p:spPr>
        <p:txBody>
          <a:bodyPr>
            <a:normAutofit fontScale="92500" lnSpcReduction="10000"/>
          </a:bodyPr>
          <a:lstStyle/>
          <a:p>
            <a:pPr>
              <a:lnSpc>
                <a:spcPct val="150000"/>
              </a:lnSpc>
              <a:spcBef>
                <a:spcPts val="0"/>
              </a:spcBef>
              <a:buNone/>
            </a:pPr>
            <a:r>
              <a:rPr lang="en-IN" sz="2800" dirty="0" smtClean="0">
                <a:latin typeface="Comic Sans MS" pitchFamily="66" charset="0"/>
              </a:rPr>
              <a:t>Develops in Pf cases even within 12 hours &amp; may be fatal.</a:t>
            </a:r>
          </a:p>
          <a:p>
            <a:pPr>
              <a:lnSpc>
                <a:spcPct val="150000"/>
              </a:lnSpc>
              <a:spcBef>
                <a:spcPts val="0"/>
              </a:spcBef>
              <a:buNone/>
            </a:pPr>
            <a:r>
              <a:rPr lang="en-IN" sz="2800" dirty="0" smtClean="0">
                <a:solidFill>
                  <a:srgbClr val="FF0000"/>
                </a:solidFill>
                <a:latin typeface="Comic Sans MS" pitchFamily="66" charset="0"/>
              </a:rPr>
              <a:t>Clinical features</a:t>
            </a:r>
          </a:p>
          <a:p>
            <a:pPr marL="514350" indent="-514350">
              <a:lnSpc>
                <a:spcPct val="150000"/>
              </a:lnSpc>
              <a:spcBef>
                <a:spcPts val="0"/>
              </a:spcBef>
              <a:buFont typeface="+mj-lt"/>
              <a:buAutoNum type="arabicPeriod"/>
            </a:pPr>
            <a:r>
              <a:rPr lang="en-IN" sz="2800" dirty="0" smtClean="0">
                <a:latin typeface="Comic Sans MS" pitchFamily="66" charset="0"/>
              </a:rPr>
              <a:t>Impaired consciousness/</a:t>
            </a:r>
            <a:r>
              <a:rPr lang="en-US" sz="2800" dirty="0" err="1" smtClean="0">
                <a:latin typeface="Comic Sans MS" pitchFamily="66" charset="0"/>
              </a:rPr>
              <a:t>unrousable</a:t>
            </a:r>
            <a:r>
              <a:rPr lang="en-US" sz="2800" dirty="0" smtClean="0">
                <a:latin typeface="Comic Sans MS" pitchFamily="66" charset="0"/>
              </a:rPr>
              <a:t> coma</a:t>
            </a:r>
            <a:endParaRPr lang="en-IN" sz="2800" dirty="0" smtClean="0">
              <a:latin typeface="Comic Sans MS" pitchFamily="66" charset="0"/>
            </a:endParaRPr>
          </a:p>
          <a:p>
            <a:pPr marL="514350" indent="-514350">
              <a:lnSpc>
                <a:spcPct val="150000"/>
              </a:lnSpc>
              <a:spcBef>
                <a:spcPts val="0"/>
              </a:spcBef>
              <a:buFont typeface="+mj-lt"/>
              <a:buAutoNum type="arabicPeriod"/>
            </a:pPr>
            <a:r>
              <a:rPr lang="en-IN" sz="2800" dirty="0" smtClean="0">
                <a:latin typeface="Comic Sans MS" pitchFamily="66" charset="0"/>
              </a:rPr>
              <a:t>Repeated generalized convulsions (&gt; 2</a:t>
            </a:r>
            <a:r>
              <a:rPr lang="en-US" sz="2800" dirty="0" smtClean="0">
                <a:latin typeface="Comic Sans MS" pitchFamily="66" charset="0"/>
              </a:rPr>
              <a:t> in 24 hrs)</a:t>
            </a:r>
            <a:r>
              <a:rPr lang="en-IN" sz="2800" dirty="0" smtClean="0">
                <a:latin typeface="Comic Sans MS" pitchFamily="66" charset="0"/>
              </a:rPr>
              <a:t> </a:t>
            </a:r>
          </a:p>
          <a:p>
            <a:pPr marL="514350" indent="-514350">
              <a:lnSpc>
                <a:spcPct val="150000"/>
              </a:lnSpc>
              <a:spcBef>
                <a:spcPts val="0"/>
              </a:spcBef>
              <a:buFont typeface="+mj-lt"/>
              <a:buAutoNum type="arabicPeriod"/>
            </a:pPr>
            <a:r>
              <a:rPr lang="en-US" sz="2800" dirty="0" smtClean="0">
                <a:latin typeface="Comic Sans MS" pitchFamily="66" charset="0"/>
              </a:rPr>
              <a:t>Prostration (generalized weakness –patient unable walk/sit up without assistance)</a:t>
            </a:r>
            <a:endParaRPr lang="en-IN" sz="2800" dirty="0" smtClean="0">
              <a:latin typeface="Comic Sans MS" pitchFamily="66" charset="0"/>
            </a:endParaRPr>
          </a:p>
          <a:p>
            <a:pPr marL="514350" indent="-514350">
              <a:lnSpc>
                <a:spcPct val="150000"/>
              </a:lnSpc>
              <a:spcBef>
                <a:spcPts val="0"/>
              </a:spcBef>
              <a:buFont typeface="+mj-lt"/>
              <a:buAutoNum type="arabicPeriod"/>
            </a:pPr>
            <a:r>
              <a:rPr lang="en-IN" sz="2800" dirty="0" smtClean="0">
                <a:latin typeface="Comic Sans MS" pitchFamily="66" charset="0"/>
              </a:rPr>
              <a:t>Renal failure (Serum Creatinine &gt; 3 mg/dl)</a:t>
            </a:r>
          </a:p>
          <a:p>
            <a:pPr marL="514350" indent="-514350">
              <a:lnSpc>
                <a:spcPct val="150000"/>
              </a:lnSpc>
              <a:spcBef>
                <a:spcPts val="0"/>
              </a:spcBef>
              <a:buFont typeface="+mj-lt"/>
              <a:buAutoNum type="arabicPeriod"/>
            </a:pPr>
            <a:r>
              <a:rPr lang="en-IN" sz="2800" dirty="0" smtClean="0">
                <a:latin typeface="Comic Sans MS" pitchFamily="66" charset="0"/>
              </a:rPr>
              <a:t>Clinical Jaundice (Serum Bilirubin &gt; 3 mg/dl) </a:t>
            </a:r>
            <a:r>
              <a:rPr lang="en-US" sz="2800" dirty="0" smtClean="0">
                <a:latin typeface="Comic Sans MS" pitchFamily="66" charset="0"/>
              </a:rPr>
              <a:t>plus evidence of other vital organ dysfunction</a:t>
            </a:r>
            <a:endParaRPr lang="en-IN" sz="2800" dirty="0" smtClean="0">
              <a:latin typeface="Comic Sans MS" pitchFamily="66"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ransition>
    <p:sndAc>
      <p:end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style>
          <a:lnRef idx="3">
            <a:schemeClr val="lt1"/>
          </a:lnRef>
          <a:fillRef idx="1">
            <a:schemeClr val="dk1"/>
          </a:fillRef>
          <a:effectRef idx="1">
            <a:schemeClr val="dk1"/>
          </a:effectRef>
          <a:fontRef idx="minor">
            <a:schemeClr val="lt1"/>
          </a:fontRef>
        </p:style>
        <p:txBody>
          <a:bodyPr>
            <a:normAutofit/>
          </a:bodyPr>
          <a:lstStyle/>
          <a:p>
            <a:r>
              <a:rPr lang="en-IN" sz="3600" b="1" dirty="0" smtClean="0">
                <a:solidFill>
                  <a:schemeClr val="bg1"/>
                </a:solidFill>
                <a:latin typeface="Comic Sans MS" pitchFamily="66" charset="0"/>
              </a:rPr>
              <a:t>Clinical features….</a:t>
            </a:r>
            <a:r>
              <a:rPr lang="en-IN" sz="3600" b="1" i="1" dirty="0" smtClean="0">
                <a:solidFill>
                  <a:schemeClr val="bg1"/>
                </a:solidFill>
                <a:latin typeface="Comic Sans MS" pitchFamily="66" charset="0"/>
              </a:rPr>
              <a:t>cont.</a:t>
            </a:r>
            <a:endParaRPr lang="en-IN" sz="3600" b="1" dirty="0">
              <a:solidFill>
                <a:schemeClr val="bg1"/>
              </a:solidFill>
              <a:latin typeface="Comic Sans MS" pitchFamily="66" charset="0"/>
            </a:endParaRPr>
          </a:p>
        </p:txBody>
      </p:sp>
      <p:sp>
        <p:nvSpPr>
          <p:cNvPr id="3" name="Content Placeholder 2"/>
          <p:cNvSpPr>
            <a:spLocks noGrp="1"/>
          </p:cNvSpPr>
          <p:nvPr>
            <p:ph idx="1"/>
          </p:nvPr>
        </p:nvSpPr>
        <p:spPr>
          <a:xfrm>
            <a:off x="457200" y="1066800"/>
            <a:ext cx="8610600" cy="5791200"/>
          </a:xfrm>
        </p:spPr>
        <p:txBody>
          <a:bodyPr>
            <a:normAutofit lnSpcReduction="10000"/>
          </a:bodyPr>
          <a:lstStyle/>
          <a:p>
            <a:pPr marL="514350" indent="-514350">
              <a:lnSpc>
                <a:spcPct val="150000"/>
              </a:lnSpc>
              <a:spcBef>
                <a:spcPts val="0"/>
              </a:spcBef>
              <a:buFont typeface="+mj-lt"/>
              <a:buAutoNum type="arabicPeriod" startAt="6"/>
            </a:pPr>
            <a:r>
              <a:rPr lang="en-IN" sz="2800" dirty="0" smtClean="0">
                <a:latin typeface="Comic Sans MS" pitchFamily="66" charset="0"/>
              </a:rPr>
              <a:t>Severe </a:t>
            </a:r>
            <a:r>
              <a:rPr lang="en-US" sz="2800" dirty="0" smtClean="0">
                <a:latin typeface="Comic Sans MS" pitchFamily="66" charset="0"/>
              </a:rPr>
              <a:t>Normocytic </a:t>
            </a:r>
            <a:r>
              <a:rPr lang="en-IN" sz="2800" dirty="0" smtClean="0">
                <a:latin typeface="Comic Sans MS" pitchFamily="66" charset="0"/>
              </a:rPr>
              <a:t>anaemia</a:t>
            </a:r>
          </a:p>
          <a:p>
            <a:pPr marL="514350" indent="-514350">
              <a:lnSpc>
                <a:spcPct val="150000"/>
              </a:lnSpc>
              <a:spcBef>
                <a:spcPts val="0"/>
              </a:spcBef>
              <a:buNone/>
            </a:pPr>
            <a:r>
              <a:rPr lang="en-IN" sz="2800" dirty="0" smtClean="0">
                <a:latin typeface="Comic Sans MS" pitchFamily="66" charset="0"/>
              </a:rPr>
              <a:t> (Hb &lt; 5 g/dl or PCV </a:t>
            </a:r>
            <a:r>
              <a:rPr lang="en-US" sz="2800" dirty="0" smtClean="0">
                <a:latin typeface="Comic Sans MS" pitchFamily="66" charset="0"/>
              </a:rPr>
              <a:t>&lt; 15%).</a:t>
            </a:r>
            <a:r>
              <a:rPr lang="en-IN" sz="2800" dirty="0" smtClean="0">
                <a:latin typeface="Comic Sans MS" pitchFamily="66" charset="0"/>
              </a:rPr>
              <a:t>)</a:t>
            </a:r>
          </a:p>
          <a:p>
            <a:pPr marL="514350" indent="-514350">
              <a:lnSpc>
                <a:spcPct val="150000"/>
              </a:lnSpc>
              <a:spcBef>
                <a:spcPts val="0"/>
              </a:spcBef>
              <a:buNone/>
            </a:pPr>
            <a:r>
              <a:rPr lang="en-IN" sz="2800" dirty="0" smtClean="0">
                <a:latin typeface="Comic Sans MS" pitchFamily="66" charset="0"/>
              </a:rPr>
              <a:t>7. Pulmonary oedema/ ARDS </a:t>
            </a:r>
            <a:r>
              <a:rPr lang="en-US" sz="2800" dirty="0" smtClean="0">
                <a:latin typeface="Comic Sans MS" pitchFamily="66" charset="0"/>
              </a:rPr>
              <a:t>(radiological).</a:t>
            </a:r>
            <a:endParaRPr lang="en-IN" sz="2800" dirty="0" smtClean="0">
              <a:latin typeface="Comic Sans MS" pitchFamily="66" charset="0"/>
            </a:endParaRPr>
          </a:p>
          <a:p>
            <a:pPr marL="514350" indent="-514350">
              <a:lnSpc>
                <a:spcPct val="150000"/>
              </a:lnSpc>
              <a:spcBef>
                <a:spcPts val="0"/>
              </a:spcBef>
              <a:buNone/>
            </a:pPr>
            <a:r>
              <a:rPr lang="en-IN" sz="2800" dirty="0" smtClean="0">
                <a:latin typeface="Comic Sans MS" pitchFamily="66" charset="0"/>
              </a:rPr>
              <a:t>8. Hypoglycaemia (Plasma Glucose &lt; 40 mg/dl)</a:t>
            </a:r>
          </a:p>
          <a:p>
            <a:pPr marL="514350" indent="-514350">
              <a:lnSpc>
                <a:spcPct val="150000"/>
              </a:lnSpc>
              <a:spcBef>
                <a:spcPts val="0"/>
              </a:spcBef>
              <a:buFont typeface="+mj-lt"/>
              <a:buAutoNum type="arabicPeriod" startAt="9"/>
            </a:pPr>
            <a:r>
              <a:rPr lang="en-IN" sz="2800" dirty="0" smtClean="0">
                <a:latin typeface="Comic Sans MS" pitchFamily="66" charset="0"/>
              </a:rPr>
              <a:t>Metabolic acidosis (</a:t>
            </a:r>
            <a:r>
              <a:rPr lang="en-US" sz="2800" dirty="0" smtClean="0">
                <a:latin typeface="Comic Sans MS" pitchFamily="66" charset="0"/>
              </a:rPr>
              <a:t>plasma bicarbonate &lt; 15 </a:t>
            </a:r>
            <a:r>
              <a:rPr lang="en-US" sz="2800" dirty="0" err="1" smtClean="0">
                <a:latin typeface="Comic Sans MS" pitchFamily="66" charset="0"/>
              </a:rPr>
              <a:t>mmol</a:t>
            </a:r>
            <a:r>
              <a:rPr lang="en-US" sz="2800" dirty="0" smtClean="0">
                <a:latin typeface="Comic Sans MS" pitchFamily="66" charset="0"/>
              </a:rPr>
              <a:t>/l)</a:t>
            </a:r>
            <a:endParaRPr lang="en-IN" sz="2800" dirty="0" smtClean="0">
              <a:latin typeface="Comic Sans MS" pitchFamily="66" charset="0"/>
            </a:endParaRPr>
          </a:p>
          <a:p>
            <a:pPr marL="514350" indent="-514350">
              <a:lnSpc>
                <a:spcPct val="150000"/>
              </a:lnSpc>
              <a:spcBef>
                <a:spcPts val="0"/>
              </a:spcBef>
              <a:buFont typeface="+mj-lt"/>
              <a:buAutoNum type="arabicPeriod" startAt="9"/>
            </a:pPr>
            <a:r>
              <a:rPr lang="en-IN" sz="2800" dirty="0" smtClean="0">
                <a:latin typeface="Comic Sans MS" pitchFamily="66" charset="0"/>
              </a:rPr>
              <a:t>Circulatory collapse/shock (SBP &lt;70 mm Hg, &lt;50 mm Hg in children)</a:t>
            </a:r>
          </a:p>
          <a:p>
            <a:pPr marL="514350" indent="-514350">
              <a:lnSpc>
                <a:spcPct val="150000"/>
              </a:lnSpc>
              <a:spcBef>
                <a:spcPts val="0"/>
              </a:spcBef>
              <a:buFont typeface="+mj-lt"/>
              <a:buAutoNum type="arabicPeriod" startAt="9"/>
            </a:pPr>
            <a:r>
              <a:rPr lang="en-IN" sz="2800" dirty="0" smtClean="0">
                <a:latin typeface="Comic Sans MS" pitchFamily="66" charset="0"/>
              </a:rPr>
              <a:t>Abnormal bleeding &amp; DIC</a:t>
            </a:r>
          </a:p>
          <a:p>
            <a:pPr>
              <a:buNone/>
            </a:pPr>
            <a:endParaRPr lang="en-IN"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ransition>
    <p:sndAc>
      <p:end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style>
          <a:lnRef idx="3">
            <a:schemeClr val="lt1"/>
          </a:lnRef>
          <a:fillRef idx="1">
            <a:schemeClr val="dk1"/>
          </a:fillRef>
          <a:effectRef idx="1">
            <a:schemeClr val="dk1"/>
          </a:effectRef>
          <a:fontRef idx="minor">
            <a:schemeClr val="lt1"/>
          </a:fontRef>
        </p:style>
        <p:txBody>
          <a:bodyPr>
            <a:noAutofit/>
          </a:bodyPr>
          <a:lstStyle/>
          <a:p>
            <a:r>
              <a:rPr lang="en-IN" sz="3600" b="1" dirty="0" smtClean="0">
                <a:solidFill>
                  <a:schemeClr val="bg1"/>
                </a:solidFill>
                <a:latin typeface="Comic Sans MS" pitchFamily="66" charset="0"/>
              </a:rPr>
              <a:t>Clinical features….</a:t>
            </a:r>
            <a:r>
              <a:rPr lang="en-IN" sz="3600" b="1" i="1" dirty="0" smtClean="0">
                <a:solidFill>
                  <a:schemeClr val="bg1"/>
                </a:solidFill>
                <a:latin typeface="Comic Sans MS" pitchFamily="66" charset="0"/>
              </a:rPr>
              <a:t>cont.</a:t>
            </a:r>
            <a:endParaRPr lang="en-IN" sz="3600" b="1" dirty="0">
              <a:solidFill>
                <a:schemeClr val="bg1"/>
              </a:solidFill>
              <a:latin typeface="Comic Sans MS" pitchFamily="66" charset="0"/>
            </a:endParaRPr>
          </a:p>
        </p:txBody>
      </p:sp>
      <p:sp>
        <p:nvSpPr>
          <p:cNvPr id="3" name="Content Placeholder 2"/>
          <p:cNvSpPr>
            <a:spLocks noGrp="1"/>
          </p:cNvSpPr>
          <p:nvPr>
            <p:ph idx="1"/>
          </p:nvPr>
        </p:nvSpPr>
        <p:spPr>
          <a:xfrm>
            <a:off x="228600" y="1066800"/>
            <a:ext cx="8686800" cy="5791200"/>
          </a:xfrm>
        </p:spPr>
        <p:txBody>
          <a:bodyPr>
            <a:normAutofit/>
          </a:bodyPr>
          <a:lstStyle/>
          <a:p>
            <a:pPr marL="514350" indent="-514350">
              <a:lnSpc>
                <a:spcPct val="150000"/>
              </a:lnSpc>
              <a:spcBef>
                <a:spcPts val="0"/>
              </a:spcBef>
              <a:buFont typeface="+mj-lt"/>
              <a:buAutoNum type="arabicPeriod" startAt="12"/>
            </a:pPr>
            <a:r>
              <a:rPr lang="en-IN" sz="2800" dirty="0" smtClean="0">
                <a:latin typeface="Comic Sans MS" pitchFamily="66" charset="0"/>
              </a:rPr>
              <a:t>Haemoglobinuria</a:t>
            </a:r>
          </a:p>
          <a:p>
            <a:pPr marL="514350" lvl="0" indent="-514350">
              <a:lnSpc>
                <a:spcPct val="150000"/>
              </a:lnSpc>
              <a:spcBef>
                <a:spcPts val="0"/>
              </a:spcBef>
              <a:buFont typeface="+mj-lt"/>
              <a:buAutoNum type="arabicPeriod" startAt="12"/>
            </a:pPr>
            <a:r>
              <a:rPr lang="en-US" sz="2800" dirty="0" err="1" smtClean="0">
                <a:latin typeface="Comic Sans MS" pitchFamily="66" charset="0"/>
              </a:rPr>
              <a:t>Hyperlactataemia</a:t>
            </a:r>
            <a:r>
              <a:rPr lang="en-US" sz="2800" dirty="0" smtClean="0">
                <a:latin typeface="Comic Sans MS" pitchFamily="66" charset="0"/>
              </a:rPr>
              <a:t> (lactate &gt; 5 </a:t>
            </a:r>
            <a:r>
              <a:rPr lang="en-US" sz="2800" dirty="0" err="1" smtClean="0">
                <a:latin typeface="Comic Sans MS" pitchFamily="66" charset="0"/>
              </a:rPr>
              <a:t>mmol</a:t>
            </a:r>
            <a:r>
              <a:rPr lang="en-US" sz="2800" dirty="0" smtClean="0">
                <a:latin typeface="Comic Sans MS" pitchFamily="66" charset="0"/>
              </a:rPr>
              <a:t>/l).</a:t>
            </a:r>
            <a:endParaRPr lang="en-IN" sz="2800" dirty="0" smtClean="0">
              <a:latin typeface="Comic Sans MS" pitchFamily="66" charset="0"/>
            </a:endParaRPr>
          </a:p>
          <a:p>
            <a:pPr marL="514350" indent="-514350">
              <a:lnSpc>
                <a:spcPct val="150000"/>
              </a:lnSpc>
              <a:spcBef>
                <a:spcPts val="0"/>
              </a:spcBef>
              <a:buFont typeface="+mj-lt"/>
              <a:buAutoNum type="arabicPeriod" startAt="12"/>
            </a:pPr>
            <a:r>
              <a:rPr lang="en-IN" sz="2800" dirty="0" smtClean="0">
                <a:latin typeface="Comic Sans MS" pitchFamily="66" charset="0"/>
              </a:rPr>
              <a:t>Hyperpyrexia (Temperature &gt; 106</a:t>
            </a:r>
            <a:r>
              <a:rPr lang="en-IN" sz="2800" baseline="30000" dirty="0" smtClean="0">
                <a:latin typeface="Comic Sans MS" pitchFamily="66" charset="0"/>
              </a:rPr>
              <a:t>o</a:t>
            </a:r>
            <a:r>
              <a:rPr lang="en-IN" sz="2800" dirty="0" smtClean="0">
                <a:latin typeface="Comic Sans MS" pitchFamily="66" charset="0"/>
              </a:rPr>
              <a:t> F or &gt; 42</a:t>
            </a:r>
            <a:r>
              <a:rPr lang="en-IN" sz="2800" baseline="30000" dirty="0" smtClean="0">
                <a:latin typeface="Comic Sans MS" pitchFamily="66" charset="0"/>
              </a:rPr>
              <a:t>o</a:t>
            </a:r>
            <a:r>
              <a:rPr lang="en-IN" sz="2800" dirty="0" smtClean="0">
                <a:latin typeface="Comic Sans MS" pitchFamily="66" charset="0"/>
              </a:rPr>
              <a:t> C)</a:t>
            </a:r>
          </a:p>
          <a:p>
            <a:pPr marL="514350" indent="-514350">
              <a:lnSpc>
                <a:spcPct val="150000"/>
              </a:lnSpc>
              <a:spcBef>
                <a:spcPts val="0"/>
              </a:spcBef>
              <a:buFont typeface="+mj-lt"/>
              <a:buAutoNum type="arabicPeriod" startAt="12"/>
            </a:pPr>
            <a:r>
              <a:rPr lang="en-IN" sz="2800" dirty="0" err="1" smtClean="0">
                <a:latin typeface="Comic Sans MS" pitchFamily="66" charset="0"/>
              </a:rPr>
              <a:t>Hyperparasitaemia</a:t>
            </a:r>
            <a:r>
              <a:rPr lang="en-IN" sz="2800" dirty="0" smtClean="0">
                <a:latin typeface="Comic Sans MS" pitchFamily="66" charset="0"/>
              </a:rPr>
              <a:t> (&gt; 5% RBCs parasitized )</a:t>
            </a:r>
          </a:p>
          <a:p>
            <a:pPr>
              <a:lnSpc>
                <a:spcPct val="150000"/>
              </a:lnSpc>
              <a:spcBef>
                <a:spcPts val="0"/>
              </a:spcBef>
              <a:buNone/>
            </a:pPr>
            <a:r>
              <a:rPr lang="en-IN" sz="2800" dirty="0" smtClean="0">
                <a:latin typeface="Comic Sans MS" pitchFamily="66" charset="0"/>
              </a:rPr>
              <a:t>Foetal/ maternal complications  are more in pregnancy</a:t>
            </a:r>
          </a:p>
          <a:p>
            <a:pPr>
              <a:lnSpc>
                <a:spcPct val="150000"/>
              </a:lnSpc>
              <a:spcBef>
                <a:spcPts val="0"/>
              </a:spcBef>
              <a:buNone/>
            </a:pPr>
            <a:r>
              <a:rPr lang="en-US" sz="2800" dirty="0" smtClean="0">
                <a:latin typeface="Comic Sans MS" pitchFamily="66" charset="0"/>
              </a:rPr>
              <a:t>All complication should be managed as acute emergencies along with anti malarial treatment</a:t>
            </a:r>
            <a:endParaRPr lang="en-IN" sz="2800" dirty="0" smtClean="0">
              <a:latin typeface="Comic Sans MS" pitchFamily="66" charset="0"/>
            </a:endParaRPr>
          </a:p>
          <a:p>
            <a:pPr>
              <a:lnSpc>
                <a:spcPct val="150000"/>
              </a:lnSpc>
              <a:spcBef>
                <a:spcPts val="0"/>
              </a:spcBef>
              <a:buNone/>
            </a:pPr>
            <a:endParaRPr lang="en-IN" sz="20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transition>
    <p:sndAc>
      <p:end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715962"/>
          </a:xfrm>
        </p:spPr>
        <p:style>
          <a:lnRef idx="3">
            <a:schemeClr val="lt1"/>
          </a:lnRef>
          <a:fillRef idx="1">
            <a:schemeClr val="dk1"/>
          </a:fillRef>
          <a:effectRef idx="1">
            <a:schemeClr val="dk1"/>
          </a:effectRef>
          <a:fontRef idx="minor">
            <a:schemeClr val="lt1"/>
          </a:fontRef>
        </p:style>
        <p:txBody>
          <a:bodyPr>
            <a:noAutofit/>
          </a:bodyPr>
          <a:lstStyle/>
          <a:p>
            <a:r>
              <a:rPr lang="en-IN" sz="3600" dirty="0" smtClean="0">
                <a:solidFill>
                  <a:schemeClr val="bg1"/>
                </a:solidFill>
                <a:latin typeface="Comic Sans MS" pitchFamily="66" charset="0"/>
              </a:rPr>
              <a:t>Severe malaria negative on microscopy</a:t>
            </a:r>
            <a:endParaRPr lang="en-IN" sz="3600" dirty="0">
              <a:solidFill>
                <a:schemeClr val="bg1"/>
              </a:solidFill>
              <a:latin typeface="Comic Sans MS" pitchFamily="66" charset="0"/>
            </a:endParaRPr>
          </a:p>
        </p:txBody>
      </p:sp>
      <p:sp>
        <p:nvSpPr>
          <p:cNvPr id="3" name="Content Placeholder 2"/>
          <p:cNvSpPr>
            <a:spLocks noGrp="1"/>
          </p:cNvSpPr>
          <p:nvPr>
            <p:ph idx="1"/>
          </p:nvPr>
        </p:nvSpPr>
        <p:spPr>
          <a:xfrm>
            <a:off x="228600" y="990600"/>
            <a:ext cx="8686800" cy="5638800"/>
          </a:xfrm>
        </p:spPr>
        <p:txBody>
          <a:bodyPr>
            <a:normAutofit lnSpcReduction="10000"/>
          </a:bodyPr>
          <a:lstStyle/>
          <a:p>
            <a:pPr>
              <a:lnSpc>
                <a:spcPct val="150000"/>
              </a:lnSpc>
              <a:spcBef>
                <a:spcPts val="0"/>
              </a:spcBef>
            </a:pPr>
            <a:r>
              <a:rPr lang="en-IN" dirty="0" smtClean="0">
                <a:latin typeface="Comic Sans MS" pitchFamily="66" charset="0"/>
              </a:rPr>
              <a:t>May be negative due to low parasitemia,  sequestration in vessels &amp; partial treatment</a:t>
            </a:r>
          </a:p>
          <a:p>
            <a:pPr>
              <a:lnSpc>
                <a:spcPct val="150000"/>
              </a:lnSpc>
              <a:spcBef>
                <a:spcPts val="0"/>
              </a:spcBef>
            </a:pPr>
            <a:r>
              <a:rPr lang="en-US" dirty="0" smtClean="0">
                <a:latin typeface="Comic Sans MS" pitchFamily="66" charset="0"/>
              </a:rPr>
              <a:t>Poor microscopy</a:t>
            </a:r>
            <a:endParaRPr lang="en-IN" dirty="0" smtClean="0">
              <a:latin typeface="Comic Sans MS" pitchFamily="66" charset="0"/>
            </a:endParaRPr>
          </a:p>
          <a:p>
            <a:pPr>
              <a:lnSpc>
                <a:spcPct val="150000"/>
              </a:lnSpc>
              <a:spcBef>
                <a:spcPts val="0"/>
              </a:spcBef>
            </a:pPr>
            <a:r>
              <a:rPr lang="en-IN" dirty="0" smtClean="0">
                <a:latin typeface="Comic Sans MS" pitchFamily="66" charset="0"/>
              </a:rPr>
              <a:t>Confirm by RDT or repeat microscopy.</a:t>
            </a:r>
          </a:p>
          <a:p>
            <a:pPr>
              <a:lnSpc>
                <a:spcPct val="150000"/>
              </a:lnSpc>
              <a:spcBef>
                <a:spcPts val="0"/>
              </a:spcBef>
            </a:pPr>
            <a:r>
              <a:rPr lang="en-IN" dirty="0" smtClean="0">
                <a:latin typeface="Comic Sans MS" pitchFamily="66" charset="0"/>
              </a:rPr>
              <a:t>Clinical presentation if indicative of severe malaria &amp; no alternative explanation, treat accordingly.</a:t>
            </a:r>
            <a:endParaRPr lang="en-IN" dirty="0">
              <a:latin typeface="Comic Sans MS" pitchFamily="66"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transition>
    <p:sndAc>
      <p:end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p:spPr>
        <p:style>
          <a:lnRef idx="3">
            <a:schemeClr val="lt1"/>
          </a:lnRef>
          <a:fillRef idx="1">
            <a:schemeClr val="dk1"/>
          </a:fillRef>
          <a:effectRef idx="1">
            <a:schemeClr val="dk1"/>
          </a:effectRef>
          <a:fontRef idx="minor">
            <a:schemeClr val="lt1"/>
          </a:fontRef>
        </p:style>
        <p:txBody>
          <a:bodyPr>
            <a:noAutofit/>
          </a:bodyPr>
          <a:lstStyle/>
          <a:p>
            <a:r>
              <a:rPr lang="en-IN" sz="3200" b="1" dirty="0" smtClean="0">
                <a:solidFill>
                  <a:schemeClr val="bg1"/>
                </a:solidFill>
                <a:latin typeface="Comic Sans MS" pitchFamily="66" charset="0"/>
              </a:rPr>
              <a:t>Specific Antimalarials in  severe malaria</a:t>
            </a:r>
            <a:endParaRPr lang="en-IN" sz="3200" b="1" dirty="0">
              <a:solidFill>
                <a:schemeClr val="bg1"/>
              </a:solidFill>
              <a:latin typeface="Comic Sans MS" pitchFamily="66" charset="0"/>
            </a:endParaRPr>
          </a:p>
        </p:txBody>
      </p:sp>
      <p:sp>
        <p:nvSpPr>
          <p:cNvPr id="3" name="Content Placeholder 2"/>
          <p:cNvSpPr>
            <a:spLocks noGrp="1"/>
          </p:cNvSpPr>
          <p:nvPr>
            <p:ph idx="1"/>
          </p:nvPr>
        </p:nvSpPr>
        <p:spPr>
          <a:xfrm>
            <a:off x="152400" y="990600"/>
            <a:ext cx="8839200" cy="5867400"/>
          </a:xfrm>
        </p:spPr>
        <p:txBody>
          <a:bodyPr>
            <a:normAutofit fontScale="85000" lnSpcReduction="10000"/>
          </a:bodyPr>
          <a:lstStyle/>
          <a:p>
            <a:pPr>
              <a:lnSpc>
                <a:spcPct val="150000"/>
              </a:lnSpc>
              <a:spcBef>
                <a:spcPts val="0"/>
              </a:spcBef>
            </a:pPr>
            <a:r>
              <a:rPr lang="en-IN" sz="3300" dirty="0" smtClean="0">
                <a:latin typeface="Comic Sans MS" pitchFamily="66" charset="0"/>
              </a:rPr>
              <a:t>Parenteral artemisinin derivatives or quinine to be used irrespective of Chloroquine sensitivity.</a:t>
            </a:r>
          </a:p>
          <a:p>
            <a:pPr>
              <a:lnSpc>
                <a:spcPct val="150000"/>
              </a:lnSpc>
              <a:spcBef>
                <a:spcPts val="0"/>
              </a:spcBef>
            </a:pPr>
            <a:r>
              <a:rPr lang="en-IN" sz="3300" b="1" dirty="0" smtClean="0">
                <a:latin typeface="Comic Sans MS" pitchFamily="66" charset="0"/>
              </a:rPr>
              <a:t>Artesunate:</a:t>
            </a:r>
            <a:r>
              <a:rPr lang="en-IN" sz="3300" dirty="0" smtClean="0">
                <a:latin typeface="Comic Sans MS" pitchFamily="66" charset="0"/>
              </a:rPr>
              <a:t> 2.4 mg/kg BW, IV/ IM on admission, at 12 hrs &amp; 24 hrs, then once a day (dilute in 5% Soda bi-</a:t>
            </a:r>
            <a:r>
              <a:rPr lang="en-IN" sz="3300" dirty="0" err="1" smtClean="0">
                <a:latin typeface="Comic Sans MS" pitchFamily="66" charset="0"/>
              </a:rPr>
              <a:t>carb</a:t>
            </a:r>
            <a:r>
              <a:rPr lang="en-IN" sz="3300" dirty="0" smtClean="0">
                <a:latin typeface="Comic Sans MS" pitchFamily="66" charset="0"/>
              </a:rPr>
              <a:t>).</a:t>
            </a:r>
          </a:p>
          <a:p>
            <a:pPr>
              <a:lnSpc>
                <a:spcPct val="150000"/>
              </a:lnSpc>
              <a:spcBef>
                <a:spcPts val="0"/>
              </a:spcBef>
            </a:pPr>
            <a:r>
              <a:rPr lang="en-IN" sz="3300" b="1" dirty="0" err="1" smtClean="0">
                <a:latin typeface="Comic Sans MS" pitchFamily="66" charset="0"/>
              </a:rPr>
              <a:t>Artemether</a:t>
            </a:r>
            <a:r>
              <a:rPr lang="en-IN" sz="3300" b="1" dirty="0" smtClean="0">
                <a:latin typeface="Comic Sans MS" pitchFamily="66" charset="0"/>
              </a:rPr>
              <a:t>:</a:t>
            </a:r>
            <a:r>
              <a:rPr lang="en-IN" sz="3300" dirty="0" smtClean="0">
                <a:latin typeface="Comic Sans MS" pitchFamily="66" charset="0"/>
              </a:rPr>
              <a:t> 3.2 mg/kg BW, IM on admission then 1.6 mg/kg BW per day.</a:t>
            </a:r>
          </a:p>
          <a:p>
            <a:pPr>
              <a:lnSpc>
                <a:spcPct val="150000"/>
              </a:lnSpc>
              <a:spcBef>
                <a:spcPts val="0"/>
              </a:spcBef>
            </a:pPr>
            <a:r>
              <a:rPr lang="en-IN" sz="3300" b="1" dirty="0" smtClean="0">
                <a:latin typeface="Comic Sans MS" pitchFamily="66" charset="0"/>
              </a:rPr>
              <a:t>α−β </a:t>
            </a:r>
            <a:r>
              <a:rPr lang="en-IN" sz="3300" b="1" dirty="0" err="1" smtClean="0">
                <a:latin typeface="Comic Sans MS" pitchFamily="66" charset="0"/>
              </a:rPr>
              <a:t>Arteether</a:t>
            </a:r>
            <a:r>
              <a:rPr lang="en-IN" sz="3300" dirty="0" smtClean="0">
                <a:latin typeface="Comic Sans MS" pitchFamily="66" charset="0"/>
              </a:rPr>
              <a:t>: 150 mg daily IM for 3 days in adults (not in children).</a:t>
            </a:r>
          </a:p>
          <a:p>
            <a:endParaRPr lang="en-IN"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transition>
    <p:sndAc>
      <p:end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639762"/>
          </a:xfrm>
        </p:spPr>
        <p:style>
          <a:lnRef idx="3">
            <a:schemeClr val="lt1"/>
          </a:lnRef>
          <a:fillRef idx="1">
            <a:schemeClr val="dk1"/>
          </a:fillRef>
          <a:effectRef idx="1">
            <a:schemeClr val="dk1"/>
          </a:effectRef>
          <a:fontRef idx="minor">
            <a:schemeClr val="lt1"/>
          </a:fontRef>
        </p:style>
        <p:txBody>
          <a:bodyPr>
            <a:noAutofit/>
          </a:bodyPr>
          <a:lstStyle/>
          <a:p>
            <a:r>
              <a:rPr lang="en-IN" sz="2800" b="1" dirty="0" smtClean="0">
                <a:solidFill>
                  <a:schemeClr val="bg1"/>
                </a:solidFill>
                <a:latin typeface="Comic Sans MS" pitchFamily="66" charset="0"/>
              </a:rPr>
              <a:t>Specific Antimalarials of severe malaria cont.</a:t>
            </a:r>
            <a:endParaRPr lang="en-IN" sz="2800" b="1" dirty="0">
              <a:solidFill>
                <a:schemeClr val="bg1"/>
              </a:solidFill>
              <a:latin typeface="Comic Sans MS" pitchFamily="66" charset="0"/>
            </a:endParaRPr>
          </a:p>
        </p:txBody>
      </p:sp>
      <p:sp>
        <p:nvSpPr>
          <p:cNvPr id="3" name="Content Placeholder 2"/>
          <p:cNvSpPr>
            <a:spLocks noGrp="1"/>
          </p:cNvSpPr>
          <p:nvPr>
            <p:ph idx="1"/>
          </p:nvPr>
        </p:nvSpPr>
        <p:spPr>
          <a:xfrm>
            <a:off x="228600" y="990600"/>
            <a:ext cx="8610600" cy="5867400"/>
          </a:xfrm>
        </p:spPr>
        <p:txBody>
          <a:bodyPr>
            <a:normAutofit fontScale="92500"/>
          </a:bodyPr>
          <a:lstStyle/>
          <a:p>
            <a:pPr>
              <a:lnSpc>
                <a:spcPct val="150000"/>
              </a:lnSpc>
              <a:spcBef>
                <a:spcPts val="0"/>
              </a:spcBef>
              <a:buNone/>
            </a:pPr>
            <a:r>
              <a:rPr lang="en-IN" sz="2800" b="1" dirty="0" smtClean="0">
                <a:solidFill>
                  <a:srgbClr val="FF0000"/>
                </a:solidFill>
                <a:latin typeface="Comic Sans MS" pitchFamily="66" charset="0"/>
              </a:rPr>
              <a:t>Quinine: </a:t>
            </a:r>
            <a:r>
              <a:rPr lang="en-IN" sz="2800" dirty="0" smtClean="0">
                <a:latin typeface="Comic Sans MS" pitchFamily="66" charset="0"/>
              </a:rPr>
              <a:t>20 mg quinine salt/kg BW on admission (IV infusion in 5%  dextrose/dextrose saline over 4 hours) followed by maintenance dose of 10 mg/kg BW, 8 hourly; @ 5 mg/kg BW per hour.</a:t>
            </a:r>
          </a:p>
          <a:p>
            <a:pPr>
              <a:lnSpc>
                <a:spcPct val="150000"/>
              </a:lnSpc>
              <a:spcBef>
                <a:spcPts val="0"/>
              </a:spcBef>
            </a:pPr>
            <a:r>
              <a:rPr lang="en-IN" sz="2800" b="1" i="1" dirty="0" smtClean="0">
                <a:solidFill>
                  <a:srgbClr val="FF0000"/>
                </a:solidFill>
                <a:latin typeface="Comic Sans MS" pitchFamily="66" charset="0"/>
              </a:rPr>
              <a:t>NEVER GIVE BOLUS INJECTION OF QUININE. </a:t>
            </a:r>
          </a:p>
          <a:p>
            <a:pPr>
              <a:lnSpc>
                <a:spcPct val="150000"/>
              </a:lnSpc>
              <a:spcBef>
                <a:spcPts val="0"/>
              </a:spcBef>
            </a:pPr>
            <a:r>
              <a:rPr lang="en-IN" sz="2800" dirty="0" smtClean="0">
                <a:latin typeface="Comic Sans MS" pitchFamily="66" charset="0"/>
              </a:rPr>
              <a:t>If Parenteral quinine continued beyond 48 hours, dose is reduced to 7 mg/kg BW 8 hourly.</a:t>
            </a:r>
          </a:p>
          <a:p>
            <a:pPr marL="514350" indent="-514350">
              <a:buNone/>
            </a:pPr>
            <a:r>
              <a:rPr lang="en-US" sz="2800" dirty="0" smtClean="0">
                <a:latin typeface="Comic Sans MS" pitchFamily="66" charset="0"/>
              </a:rPr>
              <a:t>	</a:t>
            </a:r>
            <a:r>
              <a:rPr lang="en-US" sz="3000" b="1" dirty="0" smtClean="0">
                <a:solidFill>
                  <a:srgbClr val="FF0000"/>
                </a:solidFill>
                <a:latin typeface="Comic Sans MS" pitchFamily="66" charset="0"/>
              </a:rPr>
              <a:t>IV preparations preferred over IM &amp; once started, Parenteral treatment given minimum for 24 hrs.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transition>
    <p:sndAc>
      <p:end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324600"/>
          </a:xfrm>
        </p:spPr>
        <p:txBody>
          <a:bodyPr>
            <a:normAutofit fontScale="85000" lnSpcReduction="10000"/>
          </a:bodyPr>
          <a:lstStyle/>
          <a:p>
            <a:pPr>
              <a:spcAft>
                <a:spcPts val="1200"/>
              </a:spcAft>
              <a:buNone/>
            </a:pPr>
            <a:r>
              <a:rPr lang="en-IN" b="1" dirty="0" smtClean="0">
                <a:solidFill>
                  <a:srgbClr val="FF0000"/>
                </a:solidFill>
                <a:latin typeface="Comic Sans MS" pitchFamily="66" charset="0"/>
              </a:rPr>
              <a:t>Once patient take oral therapy – FU treatment</a:t>
            </a:r>
          </a:p>
          <a:p>
            <a:pPr>
              <a:lnSpc>
                <a:spcPct val="150000"/>
              </a:lnSpc>
              <a:spcBef>
                <a:spcPts val="0"/>
              </a:spcBef>
              <a:spcAft>
                <a:spcPts val="1200"/>
              </a:spcAft>
            </a:pPr>
            <a:r>
              <a:rPr lang="en-IN" dirty="0" smtClean="0">
                <a:latin typeface="Comic Sans MS" pitchFamily="66" charset="0"/>
              </a:rPr>
              <a:t>Patients receiving Parenteral quinine - treat with oral quinine 10 mg/kg BW 3 times a day to complete course of 7 days, along with Doxycycline 3 mg/ kg BW per day for 7 days.</a:t>
            </a:r>
          </a:p>
          <a:p>
            <a:pPr>
              <a:lnSpc>
                <a:spcPct val="150000"/>
              </a:lnSpc>
              <a:spcBef>
                <a:spcPts val="0"/>
              </a:spcBef>
              <a:spcAft>
                <a:spcPts val="1200"/>
              </a:spcAft>
            </a:pPr>
            <a:r>
              <a:rPr lang="en-IN" dirty="0" smtClean="0">
                <a:latin typeface="Comic Sans MS" pitchFamily="66" charset="0"/>
              </a:rPr>
              <a:t> Doxycycline contraindicated in pregnant women/ children &lt; 8 years; instead, Clindamycin 10 mg/kg BW 12 hourly for 7 days used.</a:t>
            </a:r>
          </a:p>
          <a:p>
            <a:pPr>
              <a:lnSpc>
                <a:spcPct val="150000"/>
              </a:lnSpc>
              <a:spcBef>
                <a:spcPts val="0"/>
              </a:spcBef>
              <a:spcAft>
                <a:spcPts val="1200"/>
              </a:spcAft>
              <a:buNone/>
            </a:pPr>
            <a:r>
              <a:rPr lang="en-IN" b="1" dirty="0" smtClean="0">
                <a:solidFill>
                  <a:srgbClr val="FF0000"/>
                </a:solidFill>
                <a:latin typeface="Comic Sans MS" pitchFamily="66" charset="0"/>
              </a:rPr>
              <a:t>Severe malaria caused by P. vivax </a:t>
            </a:r>
          </a:p>
          <a:p>
            <a:pPr>
              <a:lnSpc>
                <a:spcPct val="150000"/>
              </a:lnSpc>
              <a:spcBef>
                <a:spcPts val="0"/>
              </a:spcBef>
              <a:spcAft>
                <a:spcPts val="1200"/>
              </a:spcAft>
            </a:pPr>
            <a:r>
              <a:rPr lang="en-IN" dirty="0" smtClean="0">
                <a:latin typeface="Comic Sans MS" pitchFamily="66" charset="0"/>
              </a:rPr>
              <a:t>Treated like severe malaria due to Pf.</a:t>
            </a:r>
            <a:endParaRPr lang="en-IN" dirty="0">
              <a:latin typeface="Comic Sans MS" pitchFamily="66"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transition>
    <p:sndAc>
      <p:end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style>
          <a:lnRef idx="3">
            <a:schemeClr val="lt1"/>
          </a:lnRef>
          <a:fillRef idx="1">
            <a:schemeClr val="dk1"/>
          </a:fillRef>
          <a:effectRef idx="1">
            <a:schemeClr val="dk1"/>
          </a:effectRef>
          <a:fontRef idx="minor">
            <a:schemeClr val="lt1"/>
          </a:fontRef>
        </p:style>
        <p:txBody>
          <a:bodyPr>
            <a:normAutofit fontScale="90000"/>
          </a:bodyPr>
          <a:lstStyle/>
          <a:p>
            <a:r>
              <a:rPr lang="en-US" b="1" dirty="0" smtClean="0">
                <a:solidFill>
                  <a:schemeClr val="bg1"/>
                </a:solidFill>
                <a:latin typeface="Comic Sans MS" pitchFamily="66" charset="0"/>
              </a:rPr>
              <a:t>Introduction</a:t>
            </a:r>
            <a:r>
              <a:rPr lang="en-US" b="1" dirty="0" smtClean="0">
                <a:solidFill>
                  <a:srgbClr val="FF0000"/>
                </a:solidFill>
              </a:rPr>
              <a:t> </a:t>
            </a:r>
            <a:endParaRPr lang="en-IN" b="1" dirty="0">
              <a:solidFill>
                <a:srgbClr val="FF0000"/>
              </a:solidFill>
            </a:endParaRPr>
          </a:p>
        </p:txBody>
      </p:sp>
      <p:sp>
        <p:nvSpPr>
          <p:cNvPr id="3" name="Content Placeholder 2"/>
          <p:cNvSpPr>
            <a:spLocks noGrp="1"/>
          </p:cNvSpPr>
          <p:nvPr>
            <p:ph idx="1"/>
          </p:nvPr>
        </p:nvSpPr>
        <p:spPr>
          <a:xfrm>
            <a:off x="457200" y="838200"/>
            <a:ext cx="8686800" cy="5791200"/>
          </a:xfrm>
        </p:spPr>
        <p:txBody>
          <a:bodyPr>
            <a:normAutofit fontScale="70000" lnSpcReduction="20000"/>
          </a:bodyPr>
          <a:lstStyle/>
          <a:p>
            <a:pPr>
              <a:lnSpc>
                <a:spcPct val="150000"/>
              </a:lnSpc>
            </a:pPr>
            <a:r>
              <a:rPr lang="en-IN" sz="3800" dirty="0" smtClean="0">
                <a:latin typeface="Comic Sans MS" pitchFamily="66" charset="0"/>
              </a:rPr>
              <a:t>Approx. 1.5 million confirmed cases annually (NVBDCP)</a:t>
            </a:r>
          </a:p>
          <a:p>
            <a:pPr>
              <a:lnSpc>
                <a:spcPct val="150000"/>
              </a:lnSpc>
            </a:pPr>
            <a:r>
              <a:rPr lang="en-IN" sz="3800" dirty="0" smtClean="0">
                <a:latin typeface="Comic Sans MS" pitchFamily="66" charset="0"/>
              </a:rPr>
              <a:t>Pf on      (40 - 50%) - due to </a:t>
            </a:r>
          </a:p>
          <a:p>
            <a:pPr lvl="2">
              <a:lnSpc>
                <a:spcPct val="150000"/>
              </a:lnSpc>
            </a:pPr>
            <a:r>
              <a:rPr lang="en-IN" sz="3400" dirty="0" smtClean="0">
                <a:latin typeface="Comic Sans MS" pitchFamily="66" charset="0"/>
              </a:rPr>
              <a:t>use of CQ in Rx (resistant?).</a:t>
            </a:r>
          </a:p>
          <a:p>
            <a:pPr lvl="2">
              <a:lnSpc>
                <a:spcPct val="150000"/>
              </a:lnSpc>
            </a:pPr>
            <a:r>
              <a:rPr lang="en-US" sz="3400" dirty="0" smtClean="0">
                <a:latin typeface="Comic Sans MS" pitchFamily="66" charset="0"/>
              </a:rPr>
              <a:t>Non use of PQ</a:t>
            </a:r>
          </a:p>
          <a:p>
            <a:pPr lvl="2">
              <a:lnSpc>
                <a:spcPct val="150000"/>
              </a:lnSpc>
            </a:pPr>
            <a:r>
              <a:rPr lang="en-US" sz="3400" dirty="0" smtClean="0">
                <a:latin typeface="Comic Sans MS" pitchFamily="66" charset="0"/>
              </a:rPr>
              <a:t>Migration</a:t>
            </a:r>
            <a:endParaRPr lang="en-IN" sz="3400" dirty="0" smtClean="0">
              <a:latin typeface="Comic Sans MS" pitchFamily="66" charset="0"/>
            </a:endParaRPr>
          </a:p>
          <a:p>
            <a:pPr>
              <a:lnSpc>
                <a:spcPct val="150000"/>
              </a:lnSpc>
            </a:pPr>
            <a:r>
              <a:rPr lang="en-US" sz="3800" dirty="0" smtClean="0">
                <a:latin typeface="Comic Sans MS" pitchFamily="66" charset="0"/>
              </a:rPr>
              <a:t>18000 – 20000 die due to malaria every year (underestimates)</a:t>
            </a:r>
            <a:endParaRPr lang="en-IN" sz="3800" dirty="0" smtClean="0">
              <a:latin typeface="Comic Sans MS" pitchFamily="66" charset="0"/>
            </a:endParaRPr>
          </a:p>
          <a:p>
            <a:pPr>
              <a:lnSpc>
                <a:spcPct val="150000"/>
              </a:lnSpc>
            </a:pPr>
            <a:r>
              <a:rPr lang="en-IN" sz="3800" dirty="0" smtClean="0">
                <a:latin typeface="Comic Sans MS" pitchFamily="66" charset="0"/>
              </a:rPr>
              <a:t>Curable if treatment started early, any delay may result serious consequences &amp; death.</a:t>
            </a:r>
          </a:p>
          <a:p>
            <a:endParaRPr lang="en-IN"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
        <p:nvSpPr>
          <p:cNvPr id="5" name="Down Arrow 4"/>
          <p:cNvSpPr/>
          <p:nvPr/>
        </p:nvSpPr>
        <p:spPr>
          <a:xfrm rot="10800000">
            <a:off x="1981200" y="21336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FF0000"/>
              </a:solidFill>
            </a:endParaRPr>
          </a:p>
        </p:txBody>
      </p:sp>
    </p:spTree>
  </p:cSld>
  <p:clrMapOvr>
    <a:masterClrMapping/>
  </p:clrMapOvr>
  <p:transition>
    <p:sndAc>
      <p:end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style>
          <a:lnRef idx="3">
            <a:schemeClr val="lt1"/>
          </a:lnRef>
          <a:fillRef idx="1">
            <a:schemeClr val="dk1"/>
          </a:fillRef>
          <a:effectRef idx="1">
            <a:schemeClr val="dk1"/>
          </a:effectRef>
          <a:fontRef idx="minor">
            <a:schemeClr val="lt1"/>
          </a:fontRef>
        </p:style>
        <p:txBody>
          <a:bodyPr>
            <a:noAutofit/>
          </a:bodyPr>
          <a:lstStyle/>
          <a:p>
            <a:r>
              <a:rPr lang="en-US" sz="4000" dirty="0" smtClean="0">
                <a:solidFill>
                  <a:schemeClr val="bg1"/>
                </a:solidFill>
                <a:latin typeface="Comic Sans MS" pitchFamily="66" charset="0"/>
              </a:rPr>
              <a:t>Think beyond clinical cure</a:t>
            </a:r>
            <a:endParaRPr lang="en-IN" sz="4000" dirty="0">
              <a:solidFill>
                <a:schemeClr val="bg1"/>
              </a:solidFill>
              <a:latin typeface="Comic Sans MS" pitchFamily="66" charset="0"/>
            </a:endParaRPr>
          </a:p>
        </p:txBody>
      </p:sp>
      <p:sp>
        <p:nvSpPr>
          <p:cNvPr id="3" name="Content Placeholder 2"/>
          <p:cNvSpPr>
            <a:spLocks noGrp="1"/>
          </p:cNvSpPr>
          <p:nvPr>
            <p:ph idx="1"/>
          </p:nvPr>
        </p:nvSpPr>
        <p:spPr>
          <a:xfrm>
            <a:off x="457200" y="1524000"/>
            <a:ext cx="8229600" cy="4800600"/>
          </a:xfrm>
        </p:spPr>
        <p:style>
          <a:lnRef idx="0">
            <a:schemeClr val="accent2"/>
          </a:lnRef>
          <a:fillRef idx="3">
            <a:schemeClr val="accent2"/>
          </a:fillRef>
          <a:effectRef idx="3">
            <a:schemeClr val="accent2"/>
          </a:effectRef>
          <a:fontRef idx="minor">
            <a:schemeClr val="lt1"/>
          </a:fontRef>
        </p:style>
        <p:txBody>
          <a:bodyPr>
            <a:normAutofit fontScale="62500" lnSpcReduction="20000"/>
          </a:bodyPr>
          <a:lstStyle/>
          <a:p>
            <a:pPr>
              <a:lnSpc>
                <a:spcPct val="150000"/>
              </a:lnSpc>
              <a:spcBef>
                <a:spcPts val="0"/>
              </a:spcBef>
              <a:buNone/>
            </a:pPr>
            <a:r>
              <a:rPr lang="en-US" sz="2800" dirty="0" smtClean="0"/>
              <a:t>	</a:t>
            </a:r>
          </a:p>
          <a:p>
            <a:pPr>
              <a:lnSpc>
                <a:spcPct val="150000"/>
              </a:lnSpc>
              <a:spcBef>
                <a:spcPts val="0"/>
              </a:spcBef>
              <a:buNone/>
            </a:pPr>
            <a:r>
              <a:rPr lang="en-US" sz="4200" b="1" dirty="0" smtClean="0">
                <a:solidFill>
                  <a:schemeClr val="bg1"/>
                </a:solidFill>
                <a:latin typeface="Comic Sans MS" pitchFamily="66" charset="0"/>
              </a:rPr>
              <a:t>While clinical cure achieved with appropriate schizonticidals, gametocytes sucked by vector develop in to disease causing sporozoites which through mosquito bite are again transmitted to healthy person leading to another malaria case.</a:t>
            </a:r>
          </a:p>
          <a:p>
            <a:pPr>
              <a:lnSpc>
                <a:spcPct val="150000"/>
              </a:lnSpc>
              <a:spcBef>
                <a:spcPts val="0"/>
              </a:spcBef>
              <a:buNone/>
            </a:pPr>
            <a:r>
              <a:rPr lang="en-US" sz="4200" b="1" dirty="0" smtClean="0">
                <a:solidFill>
                  <a:schemeClr val="bg1"/>
                </a:solidFill>
                <a:latin typeface="Comic Sans MS" pitchFamily="66" charset="0"/>
              </a:rPr>
              <a:t>	This can be prevented by gametocytocidal drugs (Primaquene)</a:t>
            </a:r>
          </a:p>
          <a:p>
            <a:pPr>
              <a:lnSpc>
                <a:spcPct val="150000"/>
              </a:lnSpc>
              <a:spcBef>
                <a:spcPts val="0"/>
              </a:spcBef>
              <a:buNone/>
            </a:pPr>
            <a:r>
              <a:rPr lang="en-US" dirty="0" smtClean="0"/>
              <a:t>	</a:t>
            </a:r>
            <a:endParaRPr lang="en-IN" sz="28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transition>
    <p:sndAc>
      <p:end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style>
          <a:lnRef idx="3">
            <a:schemeClr val="lt1"/>
          </a:lnRef>
          <a:fillRef idx="1">
            <a:schemeClr val="dk1"/>
          </a:fillRef>
          <a:effectRef idx="1">
            <a:schemeClr val="dk1"/>
          </a:effectRef>
          <a:fontRef idx="minor">
            <a:schemeClr val="lt1"/>
          </a:fontRef>
        </p:style>
        <p:txBody>
          <a:bodyPr>
            <a:noAutofit/>
          </a:bodyPr>
          <a:lstStyle/>
          <a:p>
            <a:r>
              <a:rPr lang="en-US" sz="3600" dirty="0" smtClean="0">
                <a:solidFill>
                  <a:schemeClr val="bg1"/>
                </a:solidFill>
                <a:latin typeface="Comic Sans MS" pitchFamily="66" charset="0"/>
              </a:rPr>
              <a:t>Take home messages - 1</a:t>
            </a:r>
            <a:endParaRPr lang="en-IN" sz="3600" dirty="0">
              <a:solidFill>
                <a:schemeClr val="bg1"/>
              </a:solidFill>
              <a:latin typeface="Comic Sans MS" pitchFamily="66" charset="0"/>
            </a:endParaRPr>
          </a:p>
        </p:txBody>
      </p:sp>
      <p:sp>
        <p:nvSpPr>
          <p:cNvPr id="3" name="Content Placeholder 2"/>
          <p:cNvSpPr>
            <a:spLocks noGrp="1"/>
          </p:cNvSpPr>
          <p:nvPr>
            <p:ph idx="1"/>
          </p:nvPr>
        </p:nvSpPr>
        <p:spPr>
          <a:xfrm>
            <a:off x="533400" y="762000"/>
            <a:ext cx="8610600" cy="5867400"/>
          </a:xfrm>
        </p:spPr>
        <p:txBody>
          <a:bodyPr>
            <a:noAutofit/>
          </a:bodyPr>
          <a:lstStyle/>
          <a:p>
            <a:pPr marL="514350" indent="-514350">
              <a:lnSpc>
                <a:spcPct val="150000"/>
              </a:lnSpc>
              <a:spcBef>
                <a:spcPts val="0"/>
              </a:spcBef>
              <a:buFont typeface="+mj-lt"/>
              <a:buAutoNum type="arabicPeriod"/>
            </a:pPr>
            <a:r>
              <a:rPr lang="en-US" sz="2600" dirty="0" smtClean="0">
                <a:latin typeface="Comic Sans MS" pitchFamily="66" charset="0"/>
              </a:rPr>
              <a:t>“Use of gametocytocidal drug should be a part of standard treatment whenever a case is treated”. </a:t>
            </a:r>
          </a:p>
          <a:p>
            <a:pPr marL="514350" indent="-514350">
              <a:lnSpc>
                <a:spcPct val="150000"/>
              </a:lnSpc>
              <a:spcBef>
                <a:spcPts val="0"/>
              </a:spcBef>
              <a:buFont typeface="+mj-lt"/>
              <a:buAutoNum type="arabicPeriod"/>
            </a:pPr>
            <a:r>
              <a:rPr lang="en-US" sz="2600" dirty="0" smtClean="0">
                <a:latin typeface="Comic Sans MS" pitchFamily="66" charset="0"/>
              </a:rPr>
              <a:t>Use contact with patient/ attendants to give IEC &amp; preventive education for </a:t>
            </a:r>
          </a:p>
          <a:p>
            <a:pPr marL="914400" lvl="1" indent="-514350">
              <a:lnSpc>
                <a:spcPct val="150000"/>
              </a:lnSpc>
              <a:spcBef>
                <a:spcPts val="0"/>
              </a:spcBef>
              <a:buFont typeface="+mj-lt"/>
              <a:buAutoNum type="arabicPeriod"/>
            </a:pPr>
            <a:r>
              <a:rPr lang="en-US" sz="2600" dirty="0" smtClean="0">
                <a:latin typeface="Comic Sans MS" pitchFamily="66" charset="0"/>
              </a:rPr>
              <a:t>Treatment</a:t>
            </a:r>
          </a:p>
          <a:p>
            <a:pPr marL="914400" lvl="1" indent="-514350">
              <a:lnSpc>
                <a:spcPct val="150000"/>
              </a:lnSpc>
              <a:spcBef>
                <a:spcPts val="0"/>
              </a:spcBef>
              <a:buFont typeface="+mj-lt"/>
              <a:buAutoNum type="arabicPeriod"/>
            </a:pPr>
            <a:r>
              <a:rPr lang="en-US" sz="2600" dirty="0" smtClean="0">
                <a:latin typeface="Comic Sans MS" pitchFamily="66" charset="0"/>
              </a:rPr>
              <a:t>Prevention of vector bite</a:t>
            </a:r>
          </a:p>
          <a:p>
            <a:pPr marL="514350" indent="-514350">
              <a:lnSpc>
                <a:spcPct val="150000"/>
              </a:lnSpc>
              <a:spcBef>
                <a:spcPts val="0"/>
              </a:spcBef>
              <a:buFont typeface="+mj-lt"/>
              <a:buAutoNum type="arabicPeriod"/>
            </a:pPr>
            <a:r>
              <a:rPr lang="en-US" sz="2600" dirty="0" smtClean="0">
                <a:latin typeface="Comic Sans MS" pitchFamily="66" charset="0"/>
              </a:rPr>
              <a:t>Collect contact details (address &amp; mobile number) as line list is given to AMC staff to check </a:t>
            </a:r>
          </a:p>
          <a:p>
            <a:pPr marL="914400" lvl="1" indent="-514350">
              <a:lnSpc>
                <a:spcPct val="150000"/>
              </a:lnSpc>
              <a:spcBef>
                <a:spcPts val="0"/>
              </a:spcBef>
              <a:buFont typeface="+mj-lt"/>
              <a:buAutoNum type="arabicPeriod"/>
            </a:pPr>
            <a:r>
              <a:rPr lang="en-US" sz="2600" dirty="0" smtClean="0">
                <a:latin typeface="Comic Sans MS" pitchFamily="66" charset="0"/>
              </a:rPr>
              <a:t>whether treatment is completed &amp; </a:t>
            </a:r>
          </a:p>
          <a:p>
            <a:pPr marL="914400" lvl="1" indent="-514350">
              <a:lnSpc>
                <a:spcPct val="150000"/>
              </a:lnSpc>
              <a:spcBef>
                <a:spcPts val="0"/>
              </a:spcBef>
              <a:buFont typeface="+mj-lt"/>
              <a:buAutoNum type="arabicPeriod"/>
            </a:pPr>
            <a:r>
              <a:rPr lang="en-US" sz="2600" dirty="0" smtClean="0">
                <a:latin typeface="Comic Sans MS" pitchFamily="66" charset="0"/>
              </a:rPr>
              <a:t>other measures are taken.</a:t>
            </a:r>
          </a:p>
          <a:p>
            <a:pPr>
              <a:lnSpc>
                <a:spcPct val="150000"/>
              </a:lnSpc>
              <a:spcBef>
                <a:spcPts val="0"/>
              </a:spcBef>
            </a:pPr>
            <a:endParaRPr lang="en-US" sz="2600" dirty="0" smtClean="0"/>
          </a:p>
          <a:p>
            <a:endParaRPr lang="en-IN" sz="2600" dirty="0" smtClean="0"/>
          </a:p>
          <a:p>
            <a:endParaRPr lang="en-IN" sz="2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transition>
    <p:sndAc>
      <p:end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style>
          <a:lnRef idx="3">
            <a:schemeClr val="lt1"/>
          </a:lnRef>
          <a:fillRef idx="1">
            <a:schemeClr val="dk1"/>
          </a:fillRef>
          <a:effectRef idx="1">
            <a:schemeClr val="dk1"/>
          </a:effectRef>
          <a:fontRef idx="minor">
            <a:schemeClr val="lt1"/>
          </a:fontRef>
        </p:style>
        <p:txBody>
          <a:bodyPr>
            <a:noAutofit/>
          </a:bodyPr>
          <a:lstStyle/>
          <a:p>
            <a:r>
              <a:rPr lang="en-US" sz="3600" dirty="0" smtClean="0">
                <a:solidFill>
                  <a:schemeClr val="bg1"/>
                </a:solidFill>
                <a:latin typeface="Comic Sans MS" pitchFamily="66" charset="0"/>
              </a:rPr>
              <a:t>Take home messages - 2</a:t>
            </a:r>
            <a:endParaRPr lang="en-IN" sz="3600" dirty="0">
              <a:solidFill>
                <a:schemeClr val="bg1"/>
              </a:solidFill>
              <a:latin typeface="Comic Sans MS" pitchFamily="66" charset="0"/>
            </a:endParaRPr>
          </a:p>
        </p:txBody>
      </p:sp>
      <p:sp>
        <p:nvSpPr>
          <p:cNvPr id="3" name="Content Placeholder 2"/>
          <p:cNvSpPr>
            <a:spLocks noGrp="1"/>
          </p:cNvSpPr>
          <p:nvPr>
            <p:ph idx="1"/>
          </p:nvPr>
        </p:nvSpPr>
        <p:spPr>
          <a:xfrm>
            <a:off x="228600" y="914400"/>
            <a:ext cx="8610600" cy="5867400"/>
          </a:xfrm>
        </p:spPr>
        <p:txBody>
          <a:bodyPr>
            <a:normAutofit fontScale="85000" lnSpcReduction="10000"/>
          </a:bodyPr>
          <a:lstStyle/>
          <a:p>
            <a:pPr marL="514350" indent="-514350">
              <a:lnSpc>
                <a:spcPct val="150000"/>
              </a:lnSpc>
              <a:spcBef>
                <a:spcPts val="0"/>
              </a:spcBef>
              <a:buFont typeface="+mj-lt"/>
              <a:buAutoNum type="arabicPeriod" startAt="4"/>
            </a:pPr>
            <a:r>
              <a:rPr lang="en-US" sz="3300" dirty="0" smtClean="0">
                <a:latin typeface="Comic Sans MS" pitchFamily="66" charset="0"/>
              </a:rPr>
              <a:t>Information of all fever/ malaria cases</a:t>
            </a:r>
          </a:p>
          <a:p>
            <a:pPr marL="514350" indent="-514350">
              <a:lnSpc>
                <a:spcPct val="150000"/>
              </a:lnSpc>
              <a:spcBef>
                <a:spcPts val="0"/>
              </a:spcBef>
              <a:buNone/>
            </a:pPr>
            <a:r>
              <a:rPr lang="en-US" sz="3300" dirty="0" smtClean="0">
                <a:latin typeface="Comic Sans MS" pitchFamily="66" charset="0"/>
              </a:rPr>
              <a:t>   (IPD or OPD) be collected as per annexure B</a:t>
            </a:r>
          </a:p>
          <a:p>
            <a:pPr marL="514350" indent="-514350">
              <a:lnSpc>
                <a:spcPct val="150000"/>
              </a:lnSpc>
              <a:spcBef>
                <a:spcPts val="0"/>
              </a:spcBef>
              <a:buNone/>
            </a:pPr>
            <a:r>
              <a:rPr lang="en-US" sz="3300" dirty="0" smtClean="0">
                <a:latin typeface="Comic Sans MS" pitchFamily="66" charset="0"/>
              </a:rPr>
              <a:t>5. Any suspected treatment failure should be reported to office of CDMO &amp; PSM Dept. – to be forwarded to RO H &amp; FW (GOI) for study of drug resistance</a:t>
            </a:r>
          </a:p>
          <a:p>
            <a:pPr marL="514350" indent="-514350">
              <a:lnSpc>
                <a:spcPct val="150000"/>
              </a:lnSpc>
              <a:spcBef>
                <a:spcPts val="0"/>
              </a:spcBef>
              <a:buNone/>
            </a:pPr>
            <a:r>
              <a:rPr lang="en-US" sz="3300" dirty="0" smtClean="0">
                <a:latin typeface="Comic Sans MS" pitchFamily="66" charset="0"/>
              </a:rPr>
              <a:t>6. Any death due to malaria be investigated &amp; annexure D must be filled/ reported in consultation with PSM dept.</a:t>
            </a:r>
          </a:p>
          <a:p>
            <a:endParaRPr lang="en-US" sz="2800" dirty="0" smtClean="0"/>
          </a:p>
          <a:p>
            <a:endParaRPr lang="en-IN" sz="2800" dirty="0" smtClean="0"/>
          </a:p>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transition>
    <p:sndAc>
      <p:end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457200"/>
          <a:ext cx="82296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transition>
    <p:sndAc>
      <p:end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style>
          <a:lnRef idx="3">
            <a:schemeClr val="lt1"/>
          </a:lnRef>
          <a:fillRef idx="1">
            <a:schemeClr val="dk1"/>
          </a:fillRef>
          <a:effectRef idx="1">
            <a:schemeClr val="dk1"/>
          </a:effectRef>
          <a:fontRef idx="minor">
            <a:schemeClr val="lt1"/>
          </a:fontRef>
        </p:style>
        <p:txBody>
          <a:bodyPr>
            <a:noAutofit/>
          </a:bodyPr>
          <a:lstStyle/>
          <a:p>
            <a:r>
              <a:rPr lang="en-US" sz="3600" dirty="0" smtClean="0">
                <a:solidFill>
                  <a:schemeClr val="bg1"/>
                </a:solidFill>
                <a:latin typeface="Comic Sans MS" pitchFamily="66" charset="0"/>
              </a:rPr>
              <a:t>Resurgence of malaria</a:t>
            </a:r>
            <a:endParaRPr lang="en-IN" sz="3600" dirty="0">
              <a:solidFill>
                <a:schemeClr val="bg1"/>
              </a:solidFill>
              <a:latin typeface="Comic Sans MS" pitchFamily="66" charset="0"/>
            </a:endParaRPr>
          </a:p>
        </p:txBody>
      </p:sp>
      <p:sp>
        <p:nvSpPr>
          <p:cNvPr id="3" name="Content Placeholder 2"/>
          <p:cNvSpPr>
            <a:spLocks noGrp="1"/>
          </p:cNvSpPr>
          <p:nvPr>
            <p:ph idx="1"/>
          </p:nvPr>
        </p:nvSpPr>
        <p:spPr>
          <a:xfrm>
            <a:off x="457200" y="914400"/>
            <a:ext cx="8458200" cy="5715000"/>
          </a:xfrm>
        </p:spPr>
        <p:txBody>
          <a:bodyPr>
            <a:normAutofit/>
          </a:bodyPr>
          <a:lstStyle/>
          <a:p>
            <a:pPr>
              <a:lnSpc>
                <a:spcPct val="160000"/>
              </a:lnSpc>
              <a:spcBef>
                <a:spcPts val="0"/>
              </a:spcBef>
            </a:pPr>
            <a:r>
              <a:rPr lang="en-US" sz="2800" dirty="0" smtClean="0">
                <a:latin typeface="Comic Sans MS" pitchFamily="66" charset="0"/>
              </a:rPr>
              <a:t>Increase in migration, urbanization</a:t>
            </a:r>
          </a:p>
          <a:p>
            <a:pPr>
              <a:lnSpc>
                <a:spcPct val="160000"/>
              </a:lnSpc>
              <a:spcBef>
                <a:spcPts val="0"/>
              </a:spcBef>
            </a:pPr>
            <a:r>
              <a:rPr lang="en-US" sz="2800" dirty="0" smtClean="0">
                <a:latin typeface="Comic Sans MS" pitchFamily="66" charset="0"/>
              </a:rPr>
              <a:t>Poverty</a:t>
            </a:r>
          </a:p>
          <a:p>
            <a:pPr>
              <a:lnSpc>
                <a:spcPct val="160000"/>
              </a:lnSpc>
              <a:spcBef>
                <a:spcPts val="0"/>
              </a:spcBef>
            </a:pPr>
            <a:r>
              <a:rPr lang="en-US" sz="2800" dirty="0" smtClean="0">
                <a:latin typeface="Comic Sans MS" pitchFamily="66" charset="0"/>
              </a:rPr>
              <a:t>Complacency in anti malarial programs</a:t>
            </a:r>
          </a:p>
          <a:p>
            <a:pPr>
              <a:lnSpc>
                <a:spcPct val="160000"/>
              </a:lnSpc>
              <a:spcBef>
                <a:spcPts val="0"/>
              </a:spcBef>
            </a:pPr>
            <a:r>
              <a:rPr lang="en-US" sz="2800" dirty="0" smtClean="0">
                <a:latin typeface="Comic Sans MS" pitchFamily="66" charset="0"/>
              </a:rPr>
              <a:t>Deteriorating health system</a:t>
            </a:r>
          </a:p>
          <a:p>
            <a:pPr>
              <a:lnSpc>
                <a:spcPct val="160000"/>
              </a:lnSpc>
              <a:spcBef>
                <a:spcPts val="0"/>
              </a:spcBef>
            </a:pPr>
            <a:r>
              <a:rPr lang="en-US" sz="2800" dirty="0" smtClean="0">
                <a:latin typeface="Comic Sans MS" pitchFamily="66" charset="0"/>
              </a:rPr>
              <a:t>Resistance to insecticides (vectors) &amp; drugs (parasite) </a:t>
            </a:r>
          </a:p>
          <a:p>
            <a:pPr>
              <a:lnSpc>
                <a:spcPct val="160000"/>
              </a:lnSpc>
              <a:spcBef>
                <a:spcPts val="0"/>
              </a:spcBef>
            </a:pPr>
            <a:r>
              <a:rPr lang="en-US" sz="2800" dirty="0" smtClean="0">
                <a:latin typeface="Comic Sans MS" pitchFamily="66" charset="0"/>
              </a:rPr>
              <a:t>Efficient transmission due to increased longevity/ breeding of vectors (global warming)</a:t>
            </a:r>
            <a:endParaRPr lang="en-IN" sz="2800" dirty="0">
              <a:latin typeface="Comic Sans MS" pitchFamily="66"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ransition>
    <p:sndAc>
      <p:end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style>
          <a:lnRef idx="3">
            <a:schemeClr val="lt1"/>
          </a:lnRef>
          <a:fillRef idx="1">
            <a:schemeClr val="dk1"/>
          </a:fillRef>
          <a:effectRef idx="1">
            <a:schemeClr val="dk1"/>
          </a:effectRef>
          <a:fontRef idx="minor">
            <a:schemeClr val="lt1"/>
          </a:fontRef>
        </p:style>
        <p:txBody>
          <a:bodyPr>
            <a:noAutofit/>
          </a:bodyPr>
          <a:lstStyle/>
          <a:p>
            <a:r>
              <a:rPr lang="en-IN" sz="3200" b="1" dirty="0" smtClean="0">
                <a:solidFill>
                  <a:schemeClr val="bg1"/>
                </a:solidFill>
                <a:latin typeface="Comic Sans MS" pitchFamily="66" charset="0"/>
              </a:rPr>
              <a:t>Clinical features Malaria</a:t>
            </a:r>
            <a:endParaRPr lang="en-IN" sz="3200" b="1" dirty="0">
              <a:solidFill>
                <a:schemeClr val="bg1"/>
              </a:solidFill>
              <a:latin typeface="Comic Sans MS" pitchFamily="66" charset="0"/>
            </a:endParaRPr>
          </a:p>
        </p:txBody>
      </p:sp>
      <p:sp>
        <p:nvSpPr>
          <p:cNvPr id="3" name="Content Placeholder 2"/>
          <p:cNvSpPr>
            <a:spLocks noGrp="1"/>
          </p:cNvSpPr>
          <p:nvPr>
            <p:ph idx="1"/>
          </p:nvPr>
        </p:nvSpPr>
        <p:spPr>
          <a:xfrm>
            <a:off x="457200" y="762000"/>
            <a:ext cx="8382000" cy="6019800"/>
          </a:xfrm>
        </p:spPr>
        <p:txBody>
          <a:bodyPr>
            <a:normAutofit lnSpcReduction="10000"/>
          </a:bodyPr>
          <a:lstStyle/>
          <a:p>
            <a:pPr marL="342900" lvl="1" indent="-342900">
              <a:lnSpc>
                <a:spcPct val="125000"/>
              </a:lnSpc>
              <a:spcBef>
                <a:spcPts val="0"/>
              </a:spcBef>
              <a:buNone/>
            </a:pPr>
            <a:r>
              <a:rPr lang="en-IN" dirty="0" smtClean="0">
                <a:latin typeface="Comic Sans MS" pitchFamily="66" charset="0"/>
              </a:rPr>
              <a:t>cardinal symptom – </a:t>
            </a:r>
            <a:r>
              <a:rPr lang="en-IN" dirty="0" smtClean="0">
                <a:solidFill>
                  <a:srgbClr val="FF0000"/>
                </a:solidFill>
                <a:latin typeface="Comic Sans MS" pitchFamily="66" charset="0"/>
              </a:rPr>
              <a:t>Fever</a:t>
            </a:r>
          </a:p>
          <a:p>
            <a:pPr lvl="1">
              <a:lnSpc>
                <a:spcPct val="125000"/>
              </a:lnSpc>
              <a:spcBef>
                <a:spcPts val="0"/>
              </a:spcBef>
            </a:pPr>
            <a:r>
              <a:rPr lang="en-IN" dirty="0" smtClean="0">
                <a:latin typeface="Comic Sans MS" pitchFamily="66" charset="0"/>
              </a:rPr>
              <a:t>Intermittent (with/ out periodicity) or continuous.</a:t>
            </a:r>
          </a:p>
          <a:p>
            <a:pPr lvl="1">
              <a:lnSpc>
                <a:spcPct val="125000"/>
              </a:lnSpc>
              <a:spcBef>
                <a:spcPts val="0"/>
              </a:spcBef>
            </a:pPr>
            <a:r>
              <a:rPr lang="en-IN" dirty="0" smtClean="0">
                <a:latin typeface="Comic Sans MS" pitchFamily="66" charset="0"/>
              </a:rPr>
              <a:t>Accompanied with chills and rigors.</a:t>
            </a:r>
          </a:p>
          <a:p>
            <a:pPr lvl="1">
              <a:lnSpc>
                <a:spcPct val="125000"/>
              </a:lnSpc>
              <a:spcBef>
                <a:spcPts val="0"/>
              </a:spcBef>
            </a:pPr>
            <a:r>
              <a:rPr lang="en-IN" dirty="0" smtClean="0">
                <a:latin typeface="Comic Sans MS" pitchFamily="66" charset="0"/>
              </a:rPr>
              <a:t>Accompanied by headache, myalgia, arthralgia, anorexia, nausea, vomiting.</a:t>
            </a:r>
          </a:p>
          <a:p>
            <a:pPr>
              <a:lnSpc>
                <a:spcPct val="125000"/>
              </a:lnSpc>
              <a:spcBef>
                <a:spcPts val="0"/>
              </a:spcBef>
              <a:buNone/>
            </a:pPr>
            <a:r>
              <a:rPr lang="en-IN" sz="2800" dirty="0" smtClean="0">
                <a:latin typeface="Comic Sans MS" pitchFamily="66" charset="0"/>
              </a:rPr>
              <a:t>Suspected when</a:t>
            </a:r>
          </a:p>
          <a:p>
            <a:pPr lvl="1">
              <a:lnSpc>
                <a:spcPct val="125000"/>
              </a:lnSpc>
              <a:spcBef>
                <a:spcPts val="0"/>
              </a:spcBef>
              <a:buFont typeface="Arial" pitchFamily="34" charset="0"/>
              <a:buChar char="•"/>
            </a:pPr>
            <a:r>
              <a:rPr lang="en-IN" dirty="0" smtClean="0">
                <a:latin typeface="Comic Sans MS" pitchFamily="66" charset="0"/>
              </a:rPr>
              <a:t>From endemic areas &amp; </a:t>
            </a:r>
          </a:p>
          <a:p>
            <a:pPr lvl="1">
              <a:lnSpc>
                <a:spcPct val="125000"/>
              </a:lnSpc>
              <a:spcBef>
                <a:spcPts val="0"/>
              </a:spcBef>
              <a:buFont typeface="Arial" pitchFamily="34" charset="0"/>
              <a:buChar char="•"/>
            </a:pPr>
            <a:r>
              <a:rPr lang="en-IN" dirty="0" smtClean="0">
                <a:latin typeface="Comic Sans MS" pitchFamily="66" charset="0"/>
              </a:rPr>
              <a:t>Presenting with above symptoms.</a:t>
            </a:r>
          </a:p>
          <a:p>
            <a:pPr lvl="1">
              <a:lnSpc>
                <a:spcPct val="125000"/>
              </a:lnSpc>
              <a:spcBef>
                <a:spcPts val="0"/>
              </a:spcBef>
              <a:buNone/>
            </a:pPr>
            <a:r>
              <a:rPr lang="en-US" dirty="0" smtClean="0">
                <a:solidFill>
                  <a:srgbClr val="FF0000"/>
                </a:solidFill>
                <a:latin typeface="Comic Sans MS" pitchFamily="66" charset="0"/>
              </a:rPr>
              <a:t>Others</a:t>
            </a:r>
            <a:r>
              <a:rPr lang="en-US" dirty="0" smtClean="0">
                <a:latin typeface="Comic Sans MS" pitchFamily="66" charset="0"/>
              </a:rPr>
              <a:t> include running nose, cough, diarrhea, burning micturition, abdominal pain, ear discharge, Lymphadenopathy</a:t>
            </a:r>
            <a:endParaRPr lang="en-IN" dirty="0" smtClean="0">
              <a:latin typeface="Comic Sans MS" pitchFamily="66"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ransition>
    <p:sndAc>
      <p:end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685800"/>
          </a:xfrm>
        </p:spPr>
        <p:style>
          <a:lnRef idx="3">
            <a:schemeClr val="lt1"/>
          </a:lnRef>
          <a:fillRef idx="1">
            <a:schemeClr val="dk1"/>
          </a:fillRef>
          <a:effectRef idx="1">
            <a:schemeClr val="dk1"/>
          </a:effectRef>
          <a:fontRef idx="minor">
            <a:schemeClr val="lt1"/>
          </a:fontRef>
        </p:style>
        <p:txBody>
          <a:bodyPr>
            <a:noAutofit/>
          </a:bodyPr>
          <a:lstStyle/>
          <a:p>
            <a:r>
              <a:rPr lang="en-US" sz="3200" dirty="0" smtClean="0">
                <a:solidFill>
                  <a:schemeClr val="bg1"/>
                </a:solidFill>
                <a:latin typeface="Comic Sans MS" pitchFamily="66" charset="0"/>
              </a:rPr>
              <a:t>Early diagnosis &amp; treatment (EDT) aims at</a:t>
            </a:r>
            <a:endParaRPr lang="en-IN" sz="3200" dirty="0">
              <a:solidFill>
                <a:schemeClr val="bg1"/>
              </a:solidFill>
              <a:latin typeface="Comic Sans MS" pitchFamily="66" charset="0"/>
            </a:endParaRPr>
          </a:p>
        </p:txBody>
      </p:sp>
      <p:sp>
        <p:nvSpPr>
          <p:cNvPr id="3" name="Content Placeholder 2"/>
          <p:cNvSpPr>
            <a:spLocks noGrp="1"/>
          </p:cNvSpPr>
          <p:nvPr>
            <p:ph idx="1"/>
          </p:nvPr>
        </p:nvSpPr>
        <p:spPr>
          <a:xfrm>
            <a:off x="228600" y="1600200"/>
            <a:ext cx="8610600" cy="4525963"/>
          </a:xfrm>
        </p:spPr>
        <p:txBody>
          <a:bodyPr/>
          <a:lstStyle/>
          <a:p>
            <a:endParaRPr lang="en-US" dirty="0" smtClean="0"/>
          </a:p>
          <a:p>
            <a:endParaRPr lang="en-IN" dirty="0"/>
          </a:p>
        </p:txBody>
      </p:sp>
      <p:sp>
        <p:nvSpPr>
          <p:cNvPr id="4" name="TextBox 3"/>
          <p:cNvSpPr txBox="1"/>
          <p:nvPr/>
        </p:nvSpPr>
        <p:spPr>
          <a:xfrm>
            <a:off x="228600" y="762151"/>
            <a:ext cx="8763000" cy="6248249"/>
          </a:xfrm>
          <a:prstGeom prst="rect">
            <a:avLst/>
          </a:prstGeom>
          <a:noFill/>
        </p:spPr>
        <p:txBody>
          <a:bodyPr wrap="square" rtlCol="0">
            <a:spAutoFit/>
          </a:bodyPr>
          <a:lstStyle/>
          <a:p>
            <a:pPr marL="514350" indent="-514350">
              <a:lnSpc>
                <a:spcPct val="150000"/>
              </a:lnSpc>
              <a:buFont typeface="+mj-lt"/>
              <a:buAutoNum type="arabicPeriod"/>
            </a:pPr>
            <a:r>
              <a:rPr lang="en-US" sz="2900" dirty="0" smtClean="0">
                <a:latin typeface="Comic Sans MS" pitchFamily="66" charset="0"/>
              </a:rPr>
              <a:t>Complete cure (clinical &amp; parasitological)</a:t>
            </a:r>
          </a:p>
          <a:p>
            <a:pPr marL="514350" indent="-514350">
              <a:lnSpc>
                <a:spcPct val="150000"/>
              </a:lnSpc>
              <a:buFont typeface="+mj-lt"/>
              <a:buAutoNum type="arabicPeriod"/>
            </a:pPr>
            <a:r>
              <a:rPr lang="en-US" sz="2900" dirty="0" smtClean="0">
                <a:latin typeface="Comic Sans MS" pitchFamily="66" charset="0"/>
              </a:rPr>
              <a:t>Prevent progression of uncomplicated malaria to severe (prevent mortality) </a:t>
            </a:r>
          </a:p>
          <a:p>
            <a:pPr marL="514350" indent="-514350">
              <a:lnSpc>
                <a:spcPct val="150000"/>
              </a:lnSpc>
              <a:buFont typeface="+mj-lt"/>
              <a:buAutoNum type="arabicPeriod"/>
            </a:pPr>
            <a:r>
              <a:rPr lang="en-US" sz="2900" dirty="0" smtClean="0">
                <a:latin typeface="Comic Sans MS" pitchFamily="66" charset="0"/>
              </a:rPr>
              <a:t>Prevention of relapse by giving radical treatment</a:t>
            </a:r>
          </a:p>
          <a:p>
            <a:pPr marL="514350" indent="-514350">
              <a:lnSpc>
                <a:spcPct val="150000"/>
              </a:lnSpc>
              <a:buFont typeface="+mj-lt"/>
              <a:buAutoNum type="arabicPeriod"/>
            </a:pPr>
            <a:r>
              <a:rPr lang="en-US" sz="2900" dirty="0" smtClean="0">
                <a:latin typeface="Comic Sans MS" pitchFamily="66" charset="0"/>
              </a:rPr>
              <a:t>Interruption of transmission (prevent new cases by gametocytocidal drugs)</a:t>
            </a:r>
          </a:p>
          <a:p>
            <a:pPr marL="514350" indent="-514350">
              <a:lnSpc>
                <a:spcPct val="150000"/>
              </a:lnSpc>
              <a:buFont typeface="+mj-lt"/>
              <a:buAutoNum type="arabicPeriod"/>
            </a:pPr>
            <a:r>
              <a:rPr lang="en-US" sz="2900" dirty="0" smtClean="0">
                <a:latin typeface="Comic Sans MS" pitchFamily="66" charset="0"/>
              </a:rPr>
              <a:t>Judicious use of drugs to minimize occurrence/ spread of drug resistance.</a:t>
            </a:r>
            <a:endParaRPr lang="en-IN" sz="2900" dirty="0">
              <a:latin typeface="Comic Sans MS" pitchFamily="66"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ransition>
    <p:sndAc>
      <p:end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
          <p:cNvPicPr>
            <a:picLocks noChangeAspect="1" noChangeArrowheads="1"/>
          </p:cNvPicPr>
          <p:nvPr/>
        </p:nvPicPr>
        <p:blipFill>
          <a:blip r:embed="rId3"/>
          <a:srcRect/>
          <a:stretch>
            <a:fillRect/>
          </a:stretch>
        </p:blipFill>
        <p:spPr bwMode="auto">
          <a:xfrm>
            <a:off x="304800" y="4191000"/>
            <a:ext cx="3124200" cy="2362200"/>
          </a:xfrm>
          <a:prstGeom prst="rect">
            <a:avLst/>
          </a:prstGeom>
          <a:ln>
            <a:noFill/>
          </a:ln>
          <a:effectLst>
            <a:outerShdw blurRad="292100" dist="139700" dir="2700000" algn="tl" rotWithShape="0">
              <a:srgbClr val="333333">
                <a:alpha val="65000"/>
              </a:srgbClr>
            </a:outerShdw>
          </a:effectLst>
        </p:spPr>
      </p:pic>
      <p:sp>
        <p:nvSpPr>
          <p:cNvPr id="3076" name="Text Box 3"/>
          <p:cNvSpPr txBox="1">
            <a:spLocks noChangeArrowheads="1"/>
          </p:cNvSpPr>
          <p:nvPr/>
        </p:nvSpPr>
        <p:spPr bwMode="auto">
          <a:xfrm>
            <a:off x="762000" y="0"/>
            <a:ext cx="7620000" cy="457200"/>
          </a:xfrm>
          <a:prstGeom prst="rect">
            <a:avLst/>
          </a:prstGeom>
          <a:noFill/>
          <a:ln w="9525">
            <a:noFill/>
            <a:miter lim="800000"/>
            <a:headEnd/>
            <a:tailEnd/>
          </a:ln>
        </p:spPr>
        <p:txBody>
          <a:bodyPr>
            <a:spAutoFit/>
          </a:bodyPr>
          <a:lstStyle/>
          <a:p>
            <a:pPr>
              <a:spcBef>
                <a:spcPct val="50000"/>
              </a:spcBef>
            </a:pPr>
            <a:endParaRPr lang="en-US" sz="2400">
              <a:latin typeface="Comic Sans MS" pitchFamily="66" charset="0"/>
            </a:endParaRPr>
          </a:p>
        </p:txBody>
      </p:sp>
      <p:sp>
        <p:nvSpPr>
          <p:cNvPr id="3077" name="Rectangle 4"/>
          <p:cNvSpPr>
            <a:spLocks noChangeArrowheads="1"/>
          </p:cNvSpPr>
          <p:nvPr/>
        </p:nvSpPr>
        <p:spPr bwMode="auto">
          <a:xfrm>
            <a:off x="228600" y="228601"/>
            <a:ext cx="3048000" cy="1015663"/>
          </a:xfrm>
          <a:prstGeom prst="rect">
            <a:avLst/>
          </a:prstGeom>
          <a:noFill/>
          <a:ln w="9525">
            <a:noFill/>
            <a:miter lim="800000"/>
            <a:headEnd/>
            <a:tailEnd/>
          </a:ln>
        </p:spPr>
        <p:txBody>
          <a:bodyPr wrap="square">
            <a:spAutoFit/>
          </a:bodyPr>
          <a:lstStyle/>
          <a:p>
            <a:pPr algn="ctr">
              <a:spcBef>
                <a:spcPct val="50000"/>
              </a:spcBef>
            </a:pPr>
            <a:r>
              <a:rPr lang="en-US" sz="2400" b="1" u="sng" dirty="0">
                <a:solidFill>
                  <a:srgbClr val="FF0000"/>
                </a:solidFill>
                <a:latin typeface="Comic Sans MS" pitchFamily="66" charset="0"/>
              </a:rPr>
              <a:t>FINGER PRICK</a:t>
            </a:r>
            <a:endParaRPr lang="en-US" sz="2000" b="1" dirty="0">
              <a:solidFill>
                <a:srgbClr val="FF0000"/>
              </a:solidFill>
              <a:latin typeface="Comic Sans MS" pitchFamily="66" charset="0"/>
            </a:endParaRPr>
          </a:p>
          <a:p>
            <a:pPr>
              <a:spcBef>
                <a:spcPct val="50000"/>
              </a:spcBef>
            </a:pPr>
            <a:r>
              <a:rPr lang="en-US" sz="2400" dirty="0">
                <a:latin typeface="Comic Sans MS" pitchFamily="66" charset="0"/>
              </a:rPr>
              <a:t> </a:t>
            </a:r>
          </a:p>
        </p:txBody>
      </p:sp>
      <p:sp>
        <p:nvSpPr>
          <p:cNvPr id="3078" name="Text Box 5"/>
          <p:cNvSpPr txBox="1">
            <a:spLocks noChangeArrowheads="1"/>
          </p:cNvSpPr>
          <p:nvPr/>
        </p:nvSpPr>
        <p:spPr bwMode="auto">
          <a:xfrm>
            <a:off x="3810000" y="1"/>
            <a:ext cx="5334000" cy="6858000"/>
          </a:xfrm>
          <a:prstGeom prst="rect">
            <a:avLst/>
          </a:prstGeom>
          <a:solidFill>
            <a:srgbClr val="FFFFCC"/>
          </a:solidFill>
          <a:ln w="9525">
            <a:noFill/>
            <a:miter lim="800000"/>
            <a:headEnd/>
            <a:tailEnd/>
          </a:ln>
        </p:spPr>
        <p:txBody>
          <a:bodyPr wrap="square">
            <a:spAutoFit/>
          </a:bodyPr>
          <a:lstStyle/>
          <a:p>
            <a:pPr>
              <a:buNone/>
            </a:pPr>
            <a:r>
              <a:rPr lang="en-IN" sz="2600" b="1" dirty="0" smtClean="0">
                <a:solidFill>
                  <a:srgbClr val="FF0000"/>
                </a:solidFill>
                <a:latin typeface="Comic Sans MS" pitchFamily="66" charset="0"/>
              </a:rPr>
              <a:t>Diagnosis </a:t>
            </a:r>
            <a:endParaRPr lang="en-IN" sz="2600" dirty="0" smtClean="0">
              <a:solidFill>
                <a:srgbClr val="FF0000"/>
              </a:solidFill>
              <a:latin typeface="Comic Sans MS" pitchFamily="66" charset="0"/>
            </a:endParaRPr>
          </a:p>
          <a:p>
            <a:pPr>
              <a:buNone/>
            </a:pPr>
            <a:r>
              <a:rPr lang="en-IN" sz="2600" dirty="0" smtClean="0">
                <a:solidFill>
                  <a:srgbClr val="FF0000"/>
                </a:solidFill>
                <a:latin typeface="Comic Sans MS" pitchFamily="66" charset="0"/>
              </a:rPr>
              <a:t>Microscopy:</a:t>
            </a:r>
            <a:r>
              <a:rPr lang="en-IN" sz="2600" dirty="0" smtClean="0">
                <a:latin typeface="Comic Sans MS" pitchFamily="66" charset="0"/>
              </a:rPr>
              <a:t> Thick &amp; thin blood smears</a:t>
            </a:r>
          </a:p>
          <a:p>
            <a:pPr>
              <a:buNone/>
            </a:pPr>
            <a:endParaRPr lang="en-IN" sz="2600" dirty="0" smtClean="0">
              <a:latin typeface="Comic Sans MS" pitchFamily="66" charset="0"/>
            </a:endParaRPr>
          </a:p>
          <a:p>
            <a:pPr>
              <a:buFont typeface="Wingdings" pitchFamily="2" charset="2"/>
              <a:buChar char="Ø"/>
            </a:pPr>
            <a:r>
              <a:rPr lang="en-IN" sz="2600" dirty="0" smtClean="0">
                <a:latin typeface="Comic Sans MS" pitchFamily="66" charset="0"/>
              </a:rPr>
              <a:t>More sensitive &amp; detect parasite at low densities &amp; quantify parasitic load.</a:t>
            </a:r>
          </a:p>
          <a:p>
            <a:pPr>
              <a:buFont typeface="Wingdings" pitchFamily="2" charset="2"/>
              <a:buChar char="Ø"/>
            </a:pPr>
            <a:r>
              <a:rPr lang="en-IN" sz="2600" dirty="0" smtClean="0">
                <a:latin typeface="Comic Sans MS" pitchFamily="66" charset="0"/>
              </a:rPr>
              <a:t>Also distinguish species &amp; stages</a:t>
            </a:r>
          </a:p>
          <a:p>
            <a:pPr>
              <a:buNone/>
            </a:pPr>
            <a:r>
              <a:rPr lang="en-US" sz="2600" dirty="0" smtClean="0">
                <a:solidFill>
                  <a:srgbClr val="FF0000"/>
                </a:solidFill>
                <a:latin typeface="Comic Sans MS" pitchFamily="66" charset="0"/>
              </a:rPr>
              <a:t>Rapid Diagnostic Test </a:t>
            </a:r>
            <a:r>
              <a:rPr lang="en-US" sz="2600" dirty="0" smtClean="0">
                <a:latin typeface="Comic Sans MS" pitchFamily="66" charset="0"/>
              </a:rPr>
              <a:t>(RDT) kits </a:t>
            </a:r>
            <a:r>
              <a:rPr lang="en-US" sz="2600" dirty="0" smtClean="0">
                <a:solidFill>
                  <a:srgbClr val="FF0000"/>
                </a:solidFill>
                <a:latin typeface="Comic Sans MS" pitchFamily="66" charset="0"/>
              </a:rPr>
              <a:t> </a:t>
            </a:r>
            <a:r>
              <a:rPr lang="en-US" sz="2600" dirty="0" smtClean="0">
                <a:latin typeface="Comic Sans MS" pitchFamily="66" charset="0"/>
              </a:rPr>
              <a:t>detects</a:t>
            </a:r>
          </a:p>
          <a:p>
            <a:pPr>
              <a:buFont typeface="Wingdings" pitchFamily="2" charset="2"/>
              <a:buChar char="Ø"/>
            </a:pPr>
            <a:r>
              <a:rPr lang="en-IN" sz="2600" dirty="0" smtClean="0">
                <a:latin typeface="Comic Sans MS" pitchFamily="66" charset="0"/>
              </a:rPr>
              <a:t>Pf/ Pf &amp; P vivax on the basis of  </a:t>
            </a:r>
          </a:p>
          <a:p>
            <a:pPr>
              <a:buFont typeface="Wingdings" pitchFamily="2" charset="2"/>
              <a:buChar char="Ø"/>
            </a:pPr>
            <a:r>
              <a:rPr lang="en-US" sz="2600" dirty="0" smtClean="0">
                <a:latin typeface="Comic Sans MS" pitchFamily="66" charset="0"/>
              </a:rPr>
              <a:t>circulating parasitic antigens, </a:t>
            </a:r>
            <a:endParaRPr lang="en-IN" sz="2600" dirty="0" smtClean="0">
              <a:latin typeface="Comic Sans MS" pitchFamily="66" charset="0"/>
            </a:endParaRPr>
          </a:p>
          <a:p>
            <a:pPr>
              <a:buNone/>
            </a:pPr>
            <a:r>
              <a:rPr lang="en-US" sz="2600" dirty="0" smtClean="0">
                <a:latin typeface="Comic Sans MS" pitchFamily="66" charset="0"/>
              </a:rPr>
              <a:t>	</a:t>
            </a:r>
            <a:r>
              <a:rPr lang="en-US" sz="2600" dirty="0" smtClean="0">
                <a:solidFill>
                  <a:srgbClr val="FF0000"/>
                </a:solidFill>
                <a:latin typeface="Comic Sans MS" pitchFamily="66" charset="0"/>
              </a:rPr>
              <a:t>Ensure</a:t>
            </a:r>
            <a:r>
              <a:rPr lang="en-US" sz="2600" dirty="0" smtClean="0">
                <a:latin typeface="Comic Sans MS" pitchFamily="66" charset="0"/>
              </a:rPr>
              <a:t> – kit kept at recommended temperature, within expiry period &amp; user’s manual adhered</a:t>
            </a:r>
          </a:p>
        </p:txBody>
      </p:sp>
      <p:graphicFrame>
        <p:nvGraphicFramePr>
          <p:cNvPr id="3074" name="Object 6"/>
          <p:cNvGraphicFramePr>
            <a:graphicFrameLocks noChangeAspect="1"/>
          </p:cNvGraphicFramePr>
          <p:nvPr/>
        </p:nvGraphicFramePr>
        <p:xfrm>
          <a:off x="304800" y="914400"/>
          <a:ext cx="3048000" cy="2362200"/>
        </p:xfrm>
        <a:graphic>
          <a:graphicData uri="http://schemas.openxmlformats.org/presentationml/2006/ole">
            <p:oleObj spid="_x0000_s2050" name="Document" r:id="rId4" imgW="3319920" imgH="1914840" progId="Word.Document.8">
              <p:embed/>
            </p:oleObj>
          </a:graphicData>
        </a:graphic>
      </p:graphicFrame>
      <p:sp>
        <p:nvSpPr>
          <p:cNvPr id="7" name="TextBox 6"/>
          <p:cNvSpPr txBox="1"/>
          <p:nvPr/>
        </p:nvSpPr>
        <p:spPr>
          <a:xfrm>
            <a:off x="990600" y="3505200"/>
            <a:ext cx="1370888" cy="461665"/>
          </a:xfrm>
          <a:prstGeom prst="rect">
            <a:avLst/>
          </a:prstGeom>
          <a:noFill/>
        </p:spPr>
        <p:txBody>
          <a:bodyPr wrap="none" rtlCol="0">
            <a:spAutoFit/>
          </a:bodyPr>
          <a:lstStyle/>
          <a:p>
            <a:r>
              <a:rPr lang="en-US" sz="2400" b="1" u="sng" dirty="0" smtClean="0">
                <a:solidFill>
                  <a:srgbClr val="FF0000"/>
                </a:solidFill>
                <a:latin typeface="Comic Sans MS" pitchFamily="66" charset="0"/>
              </a:rPr>
              <a:t>RDT Kit</a:t>
            </a:r>
            <a:endParaRPr lang="en-IN" sz="2400" b="1" u="sng" dirty="0">
              <a:solidFill>
                <a:srgbClr val="FF0000"/>
              </a:solidFill>
              <a:latin typeface="Comic Sans MS" pitchFamily="66" charset="0"/>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ransition>
    <p:sndAc>
      <p:end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609600"/>
          </a:xfrm>
        </p:spPr>
        <p:style>
          <a:lnRef idx="3">
            <a:schemeClr val="lt1"/>
          </a:lnRef>
          <a:fillRef idx="1">
            <a:schemeClr val="dk1"/>
          </a:fillRef>
          <a:effectRef idx="1">
            <a:schemeClr val="dk1"/>
          </a:effectRef>
          <a:fontRef idx="minor">
            <a:schemeClr val="lt1"/>
          </a:fontRef>
        </p:style>
        <p:txBody>
          <a:bodyPr>
            <a:noAutofit/>
          </a:bodyPr>
          <a:lstStyle/>
          <a:p>
            <a:r>
              <a:rPr lang="en-IN" sz="2600" b="1" dirty="0" smtClean="0">
                <a:solidFill>
                  <a:schemeClr val="bg1"/>
                </a:solidFill>
                <a:latin typeface="Comic Sans MS" pitchFamily="66" charset="0"/>
              </a:rPr>
              <a:t>Algorithm for diagnosis and treatment of malaria</a:t>
            </a:r>
            <a:endParaRPr lang="en-IN" sz="2600" b="1" dirty="0">
              <a:solidFill>
                <a:schemeClr val="bg1"/>
              </a:solidFill>
              <a:latin typeface="Comic Sans MS" pitchFamily="66" charset="0"/>
            </a:endParaRPr>
          </a:p>
        </p:txBody>
      </p:sp>
      <p:pic>
        <p:nvPicPr>
          <p:cNvPr id="2050" name="Picture 2"/>
          <p:cNvPicPr>
            <a:picLocks noChangeAspect="1" noChangeArrowheads="1"/>
          </p:cNvPicPr>
          <p:nvPr/>
        </p:nvPicPr>
        <p:blipFill>
          <a:blip r:embed="rId2"/>
          <a:srcRect/>
          <a:stretch>
            <a:fillRect/>
          </a:stretch>
        </p:blipFill>
        <p:spPr bwMode="auto">
          <a:xfrm>
            <a:off x="304800" y="762000"/>
            <a:ext cx="8686800" cy="6019800"/>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ransition>
    <p:sndAc>
      <p:end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533400"/>
          </a:xfrm>
        </p:spPr>
        <p:style>
          <a:lnRef idx="3">
            <a:schemeClr val="lt1"/>
          </a:lnRef>
          <a:fillRef idx="1">
            <a:schemeClr val="dk1"/>
          </a:fillRef>
          <a:effectRef idx="1">
            <a:schemeClr val="dk1"/>
          </a:effectRef>
          <a:fontRef idx="minor">
            <a:schemeClr val="lt1"/>
          </a:fontRef>
        </p:style>
        <p:txBody>
          <a:bodyPr>
            <a:noAutofit/>
          </a:bodyPr>
          <a:lstStyle/>
          <a:p>
            <a:r>
              <a:rPr lang="en-IN" sz="2400" b="1" dirty="0" smtClean="0">
                <a:solidFill>
                  <a:schemeClr val="bg1"/>
                </a:solidFill>
                <a:latin typeface="Comic Sans MS" pitchFamily="66" charset="0"/>
              </a:rPr>
              <a:t>Algorithm for diagnosis and treatment of malaria</a:t>
            </a:r>
            <a:endParaRPr lang="en-IN" sz="2400" b="1" dirty="0">
              <a:solidFill>
                <a:schemeClr val="bg1"/>
              </a:solidFill>
              <a:latin typeface="Comic Sans MS" pitchFamily="66" charset="0"/>
            </a:endParaRPr>
          </a:p>
        </p:txBody>
      </p:sp>
      <p:pic>
        <p:nvPicPr>
          <p:cNvPr id="3074" name="Picture 2"/>
          <p:cNvPicPr>
            <a:picLocks noChangeAspect="1" noChangeArrowheads="1"/>
          </p:cNvPicPr>
          <p:nvPr/>
        </p:nvPicPr>
        <p:blipFill>
          <a:blip r:embed="rId2"/>
          <a:srcRect/>
          <a:stretch>
            <a:fillRect/>
          </a:stretch>
        </p:blipFill>
        <p:spPr bwMode="auto">
          <a:xfrm>
            <a:off x="228600" y="762000"/>
            <a:ext cx="8686800" cy="5943600"/>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ransition>
    <p:sndAc>
      <p:endSnd/>
    </p:sndAc>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932</TotalTime>
  <Words>1743</Words>
  <Application>Microsoft Office PowerPoint</Application>
  <PresentationFormat>On-screen Show (4:3)</PresentationFormat>
  <Paragraphs>301</Paragraphs>
  <Slides>33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Office Theme</vt:lpstr>
      <vt:lpstr>Document</vt:lpstr>
      <vt:lpstr>Revised National Drug Policy &amp; Malaria Treatment Guidelines 2010 Min of H &amp; FW, GOI</vt:lpstr>
      <vt:lpstr>Slide 2</vt:lpstr>
      <vt:lpstr>Introduction </vt:lpstr>
      <vt:lpstr>Resurgence of malaria</vt:lpstr>
      <vt:lpstr>Clinical features Malaria</vt:lpstr>
      <vt:lpstr>Early diagnosis &amp; treatment (EDT) aims at</vt:lpstr>
      <vt:lpstr>Slide 7</vt:lpstr>
      <vt:lpstr>Algorithm for diagnosis and treatment of malaria</vt:lpstr>
      <vt:lpstr>Algorithm for diagnosis and treatment of malaria</vt:lpstr>
      <vt:lpstr>Slide 10</vt:lpstr>
      <vt:lpstr>Treatment of uncomplicated P. vivax malaria</vt:lpstr>
      <vt:lpstr>Treatment of uncomplicated malaria (P. Vivax)</vt:lpstr>
      <vt:lpstr>Treatment of uncomplicated malaria P. falciparum </vt:lpstr>
      <vt:lpstr>Treatment of uncomplicated malaria (P. falciparum)</vt:lpstr>
      <vt:lpstr>Slide 15</vt:lpstr>
      <vt:lpstr>General recommendations</vt:lpstr>
      <vt:lpstr>Chemoprophylaxis</vt:lpstr>
      <vt:lpstr>Short-term chemoprophylaxis (&lt; 6 weeks)</vt:lpstr>
      <vt:lpstr>Long-term chemoprophylaxis (&gt; 6 weeks)</vt:lpstr>
      <vt:lpstr>Slide 20</vt:lpstr>
      <vt:lpstr>Slide 21</vt:lpstr>
      <vt:lpstr>Slide 22</vt:lpstr>
      <vt:lpstr>Severe malaria</vt:lpstr>
      <vt:lpstr>Clinical features….cont.</vt:lpstr>
      <vt:lpstr>Clinical features….cont.</vt:lpstr>
      <vt:lpstr>Severe malaria negative on microscopy</vt:lpstr>
      <vt:lpstr>Specific Antimalarials in  severe malaria</vt:lpstr>
      <vt:lpstr>Specific Antimalarials of severe malaria cont.</vt:lpstr>
      <vt:lpstr>Slide 29</vt:lpstr>
      <vt:lpstr>Think beyond clinical cure</vt:lpstr>
      <vt:lpstr>Take home messages - 1</vt:lpstr>
      <vt:lpstr>Take home messages - 2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Malaria treatment guidelines</dc:title>
  <dc:creator>Rana</dc:creator>
  <cp:lastModifiedBy>Pradeep</cp:lastModifiedBy>
  <cp:revision>133</cp:revision>
  <dcterms:created xsi:type="dcterms:W3CDTF">2006-08-16T00:00:00Z</dcterms:created>
  <dcterms:modified xsi:type="dcterms:W3CDTF">2012-05-14T09:18:18Z</dcterms:modified>
</cp:coreProperties>
</file>